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7"/>
  </p:notesMasterIdLst>
  <p:handoutMasterIdLst>
    <p:handoutMasterId r:id="rId78"/>
  </p:handoutMasterIdLst>
  <p:sldIdLst>
    <p:sldId id="269" r:id="rId2"/>
    <p:sldId id="356" r:id="rId3"/>
    <p:sldId id="435" r:id="rId4"/>
    <p:sldId id="328" r:id="rId5"/>
    <p:sldId id="436" r:id="rId6"/>
    <p:sldId id="438" r:id="rId7"/>
    <p:sldId id="441" r:id="rId8"/>
    <p:sldId id="440" r:id="rId9"/>
    <p:sldId id="443" r:id="rId10"/>
    <p:sldId id="459" r:id="rId11"/>
    <p:sldId id="442" r:id="rId12"/>
    <p:sldId id="444" r:id="rId13"/>
    <p:sldId id="274" r:id="rId14"/>
    <p:sldId id="521" r:id="rId15"/>
    <p:sldId id="392" r:id="rId16"/>
    <p:sldId id="393" r:id="rId17"/>
    <p:sldId id="394" r:id="rId18"/>
    <p:sldId id="395" r:id="rId19"/>
    <p:sldId id="397" r:id="rId20"/>
    <p:sldId id="398" r:id="rId21"/>
    <p:sldId id="400" r:id="rId22"/>
    <p:sldId id="401" r:id="rId23"/>
    <p:sldId id="402" r:id="rId24"/>
    <p:sldId id="445" r:id="rId25"/>
    <p:sldId id="403" r:id="rId26"/>
    <p:sldId id="446" r:id="rId27"/>
    <p:sldId id="404" r:id="rId28"/>
    <p:sldId id="405" r:id="rId29"/>
    <p:sldId id="406" r:id="rId30"/>
    <p:sldId id="461" r:id="rId31"/>
    <p:sldId id="460" r:id="rId32"/>
    <p:sldId id="456" r:id="rId33"/>
    <p:sldId id="520" r:id="rId34"/>
    <p:sldId id="407" r:id="rId35"/>
    <p:sldId id="522" r:id="rId36"/>
    <p:sldId id="466" r:id="rId37"/>
    <p:sldId id="447" r:id="rId38"/>
    <p:sldId id="410" r:id="rId39"/>
    <p:sldId id="411" r:id="rId40"/>
    <p:sldId id="413" r:id="rId41"/>
    <p:sldId id="524" r:id="rId42"/>
    <p:sldId id="523" r:id="rId43"/>
    <p:sldId id="412" r:id="rId44"/>
    <p:sldId id="415" r:id="rId45"/>
    <p:sldId id="449" r:id="rId46"/>
    <p:sldId id="414" r:id="rId47"/>
    <p:sldId id="417" r:id="rId48"/>
    <p:sldId id="418" r:id="rId49"/>
    <p:sldId id="419" r:id="rId50"/>
    <p:sldId id="420" r:id="rId51"/>
    <p:sldId id="526" r:id="rId52"/>
    <p:sldId id="525" r:id="rId53"/>
    <p:sldId id="421" r:id="rId54"/>
    <p:sldId id="422" r:id="rId55"/>
    <p:sldId id="462" r:id="rId56"/>
    <p:sldId id="424" r:id="rId57"/>
    <p:sldId id="425" r:id="rId58"/>
    <p:sldId id="451" r:id="rId59"/>
    <p:sldId id="454" r:id="rId60"/>
    <p:sldId id="455" r:id="rId61"/>
    <p:sldId id="426" r:id="rId62"/>
    <p:sldId id="427" r:id="rId63"/>
    <p:sldId id="463" r:id="rId64"/>
    <p:sldId id="464" r:id="rId65"/>
    <p:sldId id="465" r:id="rId66"/>
    <p:sldId id="517" r:id="rId67"/>
    <p:sldId id="518" r:id="rId68"/>
    <p:sldId id="519" r:id="rId69"/>
    <p:sldId id="428" r:id="rId70"/>
    <p:sldId id="429" r:id="rId71"/>
    <p:sldId id="431" r:id="rId72"/>
    <p:sldId id="432" r:id="rId73"/>
    <p:sldId id="433" r:id="rId74"/>
    <p:sldId id="457" r:id="rId75"/>
    <p:sldId id="360" r:id="rId76"/>
  </p:sldIdLst>
  <p:sldSz cx="9144000" cy="6858000" type="screen4x3"/>
  <p:notesSz cx="6735763" cy="9866313"/>
  <p:defaultTextStyle>
    <a:defPPr>
      <a:defRPr lang="ja-JP"/>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6600"/>
    <a:srgbClr val="00CC00"/>
    <a:srgbClr val="009900"/>
    <a:srgbClr val="FF9933"/>
    <a:srgbClr val="6699FF"/>
    <a:srgbClr val="CCCC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9A4239-7442-4529-9ECE-4C234326BAB8}" v="2817" dt="2025-10-05T17:04:14.2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7"/>
    <p:restoredTop sz="94704"/>
  </p:normalViewPr>
  <p:slideViewPr>
    <p:cSldViewPr showGuides="1">
      <p:cViewPr varScale="1">
        <p:scale>
          <a:sx n="85" d="100"/>
          <a:sy n="85" d="100"/>
        </p:scale>
        <p:origin x="1056" y="51"/>
      </p:cViewPr>
      <p:guideLst>
        <p:guide orient="horz" pos="2160"/>
        <p:guide pos="2871"/>
      </p:guideLst>
    </p:cSldViewPr>
  </p:slideViewPr>
  <p:outlineViewPr>
    <p:cViewPr>
      <p:scale>
        <a:sx n="33" d="100"/>
        <a:sy n="33" d="100"/>
      </p:scale>
      <p:origin x="0" y="0"/>
    </p:cViewPr>
  </p:outlineViewPr>
  <p:notesTextViewPr>
    <p:cViewPr>
      <p:scale>
        <a:sx n="100" d="100"/>
        <a:sy n="100" d="100"/>
      </p:scale>
      <p:origin x="0" y="-3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孝児 宮沢" userId="29ca2e69c91f9747" providerId="LiveId" clId="{496682F7-86E7-43EA-B8CA-DDB6E2854485}"/>
    <pc:docChg chg="undo custSel addSld delSld modSld sldOrd">
      <pc:chgData name="孝児 宮沢" userId="29ca2e69c91f9747" providerId="LiveId" clId="{496682F7-86E7-43EA-B8CA-DDB6E2854485}" dt="2025-10-05T17:04:13.735" v="31174" actId="20577"/>
      <pc:docMkLst>
        <pc:docMk/>
      </pc:docMkLst>
      <pc:sldChg chg="modNotesTx">
        <pc:chgData name="孝児 宮沢" userId="29ca2e69c91f9747" providerId="LiveId" clId="{496682F7-86E7-43EA-B8CA-DDB6E2854485}" dt="2025-10-03T05:08:11.142" v="6529" actId="20577"/>
        <pc:sldMkLst>
          <pc:docMk/>
          <pc:sldMk cId="0" sldId="269"/>
        </pc:sldMkLst>
      </pc:sldChg>
      <pc:sldChg chg="add del modNotesTx">
        <pc:chgData name="孝児 宮沢" userId="29ca2e69c91f9747" providerId="LiveId" clId="{496682F7-86E7-43EA-B8CA-DDB6E2854485}" dt="2025-10-05T15:32:19.871" v="17841" actId="20577"/>
        <pc:sldMkLst>
          <pc:docMk/>
          <pc:sldMk cId="0" sldId="274"/>
        </pc:sldMkLst>
      </pc:sldChg>
      <pc:sldChg chg="modNotesTx">
        <pc:chgData name="孝児 宮沢" userId="29ca2e69c91f9747" providerId="LiveId" clId="{496682F7-86E7-43EA-B8CA-DDB6E2854485}" dt="2025-10-03T05:22:16.660" v="8406" actId="20577"/>
        <pc:sldMkLst>
          <pc:docMk/>
          <pc:sldMk cId="0" sldId="328"/>
        </pc:sldMkLst>
      </pc:sldChg>
      <pc:sldChg chg="modNotesTx">
        <pc:chgData name="孝児 宮沢" userId="29ca2e69c91f9747" providerId="LiveId" clId="{496682F7-86E7-43EA-B8CA-DDB6E2854485}" dt="2025-10-03T05:18:46.656" v="7666" actId="20577"/>
        <pc:sldMkLst>
          <pc:docMk/>
          <pc:sldMk cId="0" sldId="356"/>
        </pc:sldMkLst>
      </pc:sldChg>
      <pc:sldChg chg="modNotesTx">
        <pc:chgData name="孝児 宮沢" userId="29ca2e69c91f9747" providerId="LiveId" clId="{496682F7-86E7-43EA-B8CA-DDB6E2854485}" dt="2025-10-05T16:56:18.752" v="31075" actId="20577"/>
        <pc:sldMkLst>
          <pc:docMk/>
          <pc:sldMk cId="0" sldId="360"/>
        </pc:sldMkLst>
      </pc:sldChg>
      <pc:sldChg chg="modSp mod modNotesTx">
        <pc:chgData name="孝児 宮沢" userId="29ca2e69c91f9747" providerId="LiveId" clId="{496682F7-86E7-43EA-B8CA-DDB6E2854485}" dt="2025-10-03T08:07:52.104" v="13693" actId="20577"/>
        <pc:sldMkLst>
          <pc:docMk/>
          <pc:sldMk cId="0" sldId="392"/>
        </pc:sldMkLst>
        <pc:spChg chg="mod">
          <ac:chgData name="孝児 宮沢" userId="29ca2e69c91f9747" providerId="LiveId" clId="{496682F7-86E7-43EA-B8CA-DDB6E2854485}" dt="2025-09-25T17:13:40.864" v="1114" actId="14100"/>
          <ac:spMkLst>
            <pc:docMk/>
            <pc:sldMk cId="0" sldId="392"/>
            <ac:spMk id="8195" creationId="{00000000-0000-0000-0000-000000000000}"/>
          </ac:spMkLst>
        </pc:spChg>
      </pc:sldChg>
      <pc:sldChg chg="modSp mod modNotesTx">
        <pc:chgData name="孝児 宮沢" userId="29ca2e69c91f9747" providerId="LiveId" clId="{496682F7-86E7-43EA-B8CA-DDB6E2854485}" dt="2025-10-03T08:14:40.591" v="15347" actId="20577"/>
        <pc:sldMkLst>
          <pc:docMk/>
          <pc:sldMk cId="0" sldId="393"/>
        </pc:sldMkLst>
        <pc:spChg chg="mod">
          <ac:chgData name="孝児 宮沢" userId="29ca2e69c91f9747" providerId="LiveId" clId="{496682F7-86E7-43EA-B8CA-DDB6E2854485}" dt="2025-09-25T19:33:22.547" v="6289" actId="20577"/>
          <ac:spMkLst>
            <pc:docMk/>
            <pc:sldMk cId="0" sldId="393"/>
            <ac:spMk id="8195" creationId="{00000000-0000-0000-0000-000000000000}"/>
          </ac:spMkLst>
        </pc:spChg>
      </pc:sldChg>
      <pc:sldChg chg="modNotesTx">
        <pc:chgData name="孝児 宮沢" userId="29ca2e69c91f9747" providerId="LiveId" clId="{496682F7-86E7-43EA-B8CA-DDB6E2854485}" dt="2025-10-03T08:17:02.249" v="15747" actId="20577"/>
        <pc:sldMkLst>
          <pc:docMk/>
          <pc:sldMk cId="0" sldId="394"/>
        </pc:sldMkLst>
      </pc:sldChg>
      <pc:sldChg chg="modNotesTx">
        <pc:chgData name="孝児 宮沢" userId="29ca2e69c91f9747" providerId="LiveId" clId="{496682F7-86E7-43EA-B8CA-DDB6E2854485}" dt="2025-10-03T08:17:35.294" v="15790" actId="20577"/>
        <pc:sldMkLst>
          <pc:docMk/>
          <pc:sldMk cId="0" sldId="395"/>
        </pc:sldMkLst>
      </pc:sldChg>
      <pc:sldChg chg="modNotesTx">
        <pc:chgData name="孝児 宮沢" userId="29ca2e69c91f9747" providerId="LiveId" clId="{496682F7-86E7-43EA-B8CA-DDB6E2854485}" dt="2025-10-03T08:18:40.956" v="15919" actId="20577"/>
        <pc:sldMkLst>
          <pc:docMk/>
          <pc:sldMk cId="0" sldId="397"/>
        </pc:sldMkLst>
      </pc:sldChg>
      <pc:sldChg chg="modNotesTx">
        <pc:chgData name="孝児 宮沢" userId="29ca2e69c91f9747" providerId="LiveId" clId="{496682F7-86E7-43EA-B8CA-DDB6E2854485}" dt="2025-10-03T08:23:29.105" v="16438" actId="20577"/>
        <pc:sldMkLst>
          <pc:docMk/>
          <pc:sldMk cId="0" sldId="398"/>
        </pc:sldMkLst>
      </pc:sldChg>
      <pc:sldChg chg="modNotesTx">
        <pc:chgData name="孝児 宮沢" userId="29ca2e69c91f9747" providerId="LiveId" clId="{496682F7-86E7-43EA-B8CA-DDB6E2854485}" dt="2025-10-05T15:37:11.616" v="17879" actId="20577"/>
        <pc:sldMkLst>
          <pc:docMk/>
          <pc:sldMk cId="0" sldId="400"/>
        </pc:sldMkLst>
      </pc:sldChg>
      <pc:sldChg chg="modNotesTx">
        <pc:chgData name="孝児 宮沢" userId="29ca2e69c91f9747" providerId="LiveId" clId="{496682F7-86E7-43EA-B8CA-DDB6E2854485}" dt="2025-10-03T08:26:59.213" v="16901" actId="20577"/>
        <pc:sldMkLst>
          <pc:docMk/>
          <pc:sldMk cId="0" sldId="401"/>
        </pc:sldMkLst>
      </pc:sldChg>
      <pc:sldChg chg="modSp mod modNotesTx">
        <pc:chgData name="孝児 宮沢" userId="29ca2e69c91f9747" providerId="LiveId" clId="{496682F7-86E7-43EA-B8CA-DDB6E2854485}" dt="2025-10-03T08:28:45.029" v="17270" actId="20577"/>
        <pc:sldMkLst>
          <pc:docMk/>
          <pc:sldMk cId="0" sldId="402"/>
        </pc:sldMkLst>
        <pc:spChg chg="mod">
          <ac:chgData name="孝児 宮沢" userId="29ca2e69c91f9747" providerId="LiveId" clId="{496682F7-86E7-43EA-B8CA-DDB6E2854485}" dt="2025-10-03T08:27:30.762" v="17006" actId="1076"/>
          <ac:spMkLst>
            <pc:docMk/>
            <pc:sldMk cId="0" sldId="402"/>
            <ac:spMk id="8195" creationId="{00000000-0000-0000-0000-000000000000}"/>
          </ac:spMkLst>
        </pc:spChg>
      </pc:sldChg>
      <pc:sldChg chg="modSp mod modNotesTx">
        <pc:chgData name="孝児 宮沢" userId="29ca2e69c91f9747" providerId="LiveId" clId="{496682F7-86E7-43EA-B8CA-DDB6E2854485}" dt="2025-10-03T08:30:36.076" v="17484" actId="20577"/>
        <pc:sldMkLst>
          <pc:docMk/>
          <pc:sldMk cId="0" sldId="403"/>
        </pc:sldMkLst>
        <pc:spChg chg="mod">
          <ac:chgData name="孝児 宮沢" userId="29ca2e69c91f9747" providerId="LiveId" clId="{496682F7-86E7-43EA-B8CA-DDB6E2854485}" dt="2025-09-25T16:27:09.748" v="41"/>
          <ac:spMkLst>
            <pc:docMk/>
            <pc:sldMk cId="0" sldId="403"/>
            <ac:spMk id="8195" creationId="{00000000-0000-0000-0000-000000000000}"/>
          </ac:spMkLst>
        </pc:spChg>
      </pc:sldChg>
      <pc:sldChg chg="modSp mod modNotesTx">
        <pc:chgData name="孝児 宮沢" userId="29ca2e69c91f9747" providerId="LiveId" clId="{496682F7-86E7-43EA-B8CA-DDB6E2854485}" dt="2025-10-05T15:39:51.626" v="17977" actId="20577"/>
        <pc:sldMkLst>
          <pc:docMk/>
          <pc:sldMk cId="0" sldId="404"/>
        </pc:sldMkLst>
        <pc:spChg chg="mod">
          <ac:chgData name="孝児 宮沢" userId="29ca2e69c91f9747" providerId="LiveId" clId="{496682F7-86E7-43EA-B8CA-DDB6E2854485}" dt="2025-09-25T16:28:00.156" v="58" actId="20577"/>
          <ac:spMkLst>
            <pc:docMk/>
            <pc:sldMk cId="0" sldId="404"/>
            <ac:spMk id="8195" creationId="{00000000-0000-0000-0000-000000000000}"/>
          </ac:spMkLst>
        </pc:spChg>
      </pc:sldChg>
      <pc:sldChg chg="modNotesTx">
        <pc:chgData name="孝児 宮沢" userId="29ca2e69c91f9747" providerId="LiveId" clId="{496682F7-86E7-43EA-B8CA-DDB6E2854485}" dt="2025-10-05T15:43:10.033" v="18800" actId="20577"/>
        <pc:sldMkLst>
          <pc:docMk/>
          <pc:sldMk cId="0" sldId="405"/>
        </pc:sldMkLst>
      </pc:sldChg>
      <pc:sldChg chg="modSp mod modNotesTx">
        <pc:chgData name="孝児 宮沢" userId="29ca2e69c91f9747" providerId="LiveId" clId="{496682F7-86E7-43EA-B8CA-DDB6E2854485}" dt="2025-10-05T15:45:13.223" v="19243" actId="20577"/>
        <pc:sldMkLst>
          <pc:docMk/>
          <pc:sldMk cId="0" sldId="406"/>
        </pc:sldMkLst>
        <pc:spChg chg="mod">
          <ac:chgData name="孝児 宮沢" userId="29ca2e69c91f9747" providerId="LiveId" clId="{496682F7-86E7-43EA-B8CA-DDB6E2854485}" dt="2025-09-25T16:29:49.517" v="75"/>
          <ac:spMkLst>
            <pc:docMk/>
            <pc:sldMk cId="0" sldId="406"/>
            <ac:spMk id="25603" creationId="{00000000-0000-0000-0000-000000000000}"/>
          </ac:spMkLst>
        </pc:spChg>
      </pc:sldChg>
      <pc:sldChg chg="modSp mod modNotesTx">
        <pc:chgData name="孝児 宮沢" userId="29ca2e69c91f9747" providerId="LiveId" clId="{496682F7-86E7-43EA-B8CA-DDB6E2854485}" dt="2025-10-05T15:56:10.118" v="20791" actId="20577"/>
        <pc:sldMkLst>
          <pc:docMk/>
          <pc:sldMk cId="0" sldId="407"/>
        </pc:sldMkLst>
        <pc:spChg chg="mod">
          <ac:chgData name="孝児 宮沢" userId="29ca2e69c91f9747" providerId="LiveId" clId="{496682F7-86E7-43EA-B8CA-DDB6E2854485}" dt="2025-09-25T16:48:20.552" v="346"/>
          <ac:spMkLst>
            <pc:docMk/>
            <pc:sldMk cId="0" sldId="407"/>
            <ac:spMk id="8195" creationId="{00000000-0000-0000-0000-000000000000}"/>
          </ac:spMkLst>
        </pc:spChg>
      </pc:sldChg>
      <pc:sldChg chg="modSp del mod">
        <pc:chgData name="孝児 宮沢" userId="29ca2e69c91f9747" providerId="LiveId" clId="{496682F7-86E7-43EA-B8CA-DDB6E2854485}" dt="2025-09-25T17:25:19.349" v="1348" actId="2696"/>
        <pc:sldMkLst>
          <pc:docMk/>
          <pc:sldMk cId="0" sldId="408"/>
        </pc:sldMkLst>
      </pc:sldChg>
      <pc:sldChg chg="modSp del mod">
        <pc:chgData name="孝児 宮沢" userId="29ca2e69c91f9747" providerId="LiveId" clId="{496682F7-86E7-43EA-B8CA-DDB6E2854485}" dt="2025-09-25T17:25:28.976" v="1349" actId="2696"/>
        <pc:sldMkLst>
          <pc:docMk/>
          <pc:sldMk cId="0" sldId="409"/>
        </pc:sldMkLst>
      </pc:sldChg>
      <pc:sldChg chg="modSp mod modNotesTx">
        <pc:chgData name="孝児 宮沢" userId="29ca2e69c91f9747" providerId="LiveId" clId="{496682F7-86E7-43EA-B8CA-DDB6E2854485}" dt="2025-10-05T16:03:55.797" v="22297" actId="20577"/>
        <pc:sldMkLst>
          <pc:docMk/>
          <pc:sldMk cId="0" sldId="410"/>
        </pc:sldMkLst>
        <pc:spChg chg="mod">
          <ac:chgData name="孝児 宮沢" userId="29ca2e69c91f9747" providerId="LiveId" clId="{496682F7-86E7-43EA-B8CA-DDB6E2854485}" dt="2025-09-25T18:24:21.900" v="2953" actId="20577"/>
          <ac:spMkLst>
            <pc:docMk/>
            <pc:sldMk cId="0" sldId="410"/>
            <ac:spMk id="8195" creationId="{00000000-0000-0000-0000-000000000000}"/>
          </ac:spMkLst>
        </pc:spChg>
      </pc:sldChg>
      <pc:sldChg chg="ord modNotesTx">
        <pc:chgData name="孝児 宮沢" userId="29ca2e69c91f9747" providerId="LiveId" clId="{496682F7-86E7-43EA-B8CA-DDB6E2854485}" dt="2025-10-05T16:04:33.101" v="22475" actId="20577"/>
        <pc:sldMkLst>
          <pc:docMk/>
          <pc:sldMk cId="0" sldId="411"/>
        </pc:sldMkLst>
      </pc:sldChg>
      <pc:sldChg chg="modNotesTx">
        <pc:chgData name="孝児 宮沢" userId="29ca2e69c91f9747" providerId="LiveId" clId="{496682F7-86E7-43EA-B8CA-DDB6E2854485}" dt="2025-10-05T16:59:47.277" v="31096" actId="20577"/>
        <pc:sldMkLst>
          <pc:docMk/>
          <pc:sldMk cId="0" sldId="412"/>
        </pc:sldMkLst>
      </pc:sldChg>
      <pc:sldChg chg="modSp mod modNotesTx">
        <pc:chgData name="孝児 宮沢" userId="29ca2e69c91f9747" providerId="LiveId" clId="{496682F7-86E7-43EA-B8CA-DDB6E2854485}" dt="2025-10-05T16:05:18.358" v="22513" actId="20577"/>
        <pc:sldMkLst>
          <pc:docMk/>
          <pc:sldMk cId="0" sldId="413"/>
        </pc:sldMkLst>
        <pc:spChg chg="mod">
          <ac:chgData name="孝児 宮沢" userId="29ca2e69c91f9747" providerId="LiveId" clId="{496682F7-86E7-43EA-B8CA-DDB6E2854485}" dt="2025-09-25T18:45:47.127" v="3470" actId="20577"/>
          <ac:spMkLst>
            <pc:docMk/>
            <pc:sldMk cId="0" sldId="413"/>
            <ac:spMk id="8195" creationId="{00000000-0000-0000-0000-000000000000}"/>
          </ac:spMkLst>
        </pc:spChg>
      </pc:sldChg>
      <pc:sldChg chg="modNotesTx">
        <pc:chgData name="孝児 宮沢" userId="29ca2e69c91f9747" providerId="LiveId" clId="{496682F7-86E7-43EA-B8CA-DDB6E2854485}" dt="2025-10-05T16:21:47.705" v="26046" actId="20577"/>
        <pc:sldMkLst>
          <pc:docMk/>
          <pc:sldMk cId="0" sldId="414"/>
        </pc:sldMkLst>
      </pc:sldChg>
      <pc:sldChg chg="modSp mod modNotesTx">
        <pc:chgData name="孝児 宮沢" userId="29ca2e69c91f9747" providerId="LiveId" clId="{496682F7-86E7-43EA-B8CA-DDB6E2854485}" dt="2025-10-05T17:00:22.717" v="31123" actId="20577"/>
        <pc:sldMkLst>
          <pc:docMk/>
          <pc:sldMk cId="0" sldId="415"/>
        </pc:sldMkLst>
        <pc:spChg chg="mod">
          <ac:chgData name="孝児 宮沢" userId="29ca2e69c91f9747" providerId="LiveId" clId="{496682F7-86E7-43EA-B8CA-DDB6E2854485}" dt="2025-09-25T18:44:20.227" v="3467"/>
          <ac:spMkLst>
            <pc:docMk/>
            <pc:sldMk cId="0" sldId="415"/>
            <ac:spMk id="8195" creationId="{00000000-0000-0000-0000-000000000000}"/>
          </ac:spMkLst>
        </pc:spChg>
      </pc:sldChg>
      <pc:sldChg chg="modNotesTx">
        <pc:chgData name="孝児 宮沢" userId="29ca2e69c91f9747" providerId="LiveId" clId="{496682F7-86E7-43EA-B8CA-DDB6E2854485}" dt="2025-10-05T16:22:57.702" v="26179" actId="20577"/>
        <pc:sldMkLst>
          <pc:docMk/>
          <pc:sldMk cId="0" sldId="417"/>
        </pc:sldMkLst>
      </pc:sldChg>
      <pc:sldChg chg="modSp mod modNotesTx">
        <pc:chgData name="孝児 宮沢" userId="29ca2e69c91f9747" providerId="LiveId" clId="{496682F7-86E7-43EA-B8CA-DDB6E2854485}" dt="2025-10-05T16:23:27.348" v="26218" actId="20577"/>
        <pc:sldMkLst>
          <pc:docMk/>
          <pc:sldMk cId="0" sldId="418"/>
        </pc:sldMkLst>
        <pc:spChg chg="mod">
          <ac:chgData name="孝児 宮沢" userId="29ca2e69c91f9747" providerId="LiveId" clId="{496682F7-86E7-43EA-B8CA-DDB6E2854485}" dt="2025-09-25T19:33:40.773" v="6290" actId="20577"/>
          <ac:spMkLst>
            <pc:docMk/>
            <pc:sldMk cId="0" sldId="418"/>
            <ac:spMk id="8195" creationId="{00000000-0000-0000-0000-000000000000}"/>
          </ac:spMkLst>
        </pc:spChg>
      </pc:sldChg>
      <pc:sldChg chg="modSp mod modNotesTx">
        <pc:chgData name="孝児 宮沢" userId="29ca2e69c91f9747" providerId="LiveId" clId="{496682F7-86E7-43EA-B8CA-DDB6E2854485}" dt="2025-10-05T16:24:30.257" v="26312" actId="20577"/>
        <pc:sldMkLst>
          <pc:docMk/>
          <pc:sldMk cId="0" sldId="419"/>
        </pc:sldMkLst>
        <pc:spChg chg="mod">
          <ac:chgData name="孝児 宮沢" userId="29ca2e69c91f9747" providerId="LiveId" clId="{496682F7-86E7-43EA-B8CA-DDB6E2854485}" dt="2025-09-25T19:03:32.065" v="4628" actId="1076"/>
          <ac:spMkLst>
            <pc:docMk/>
            <pc:sldMk cId="0" sldId="419"/>
            <ac:spMk id="8195" creationId="{00000000-0000-0000-0000-000000000000}"/>
          </ac:spMkLst>
        </pc:spChg>
      </pc:sldChg>
      <pc:sldChg chg="modSp mod modNotesTx">
        <pc:chgData name="孝児 宮沢" userId="29ca2e69c91f9747" providerId="LiveId" clId="{496682F7-86E7-43EA-B8CA-DDB6E2854485}" dt="2025-10-05T16:25:00.714" v="26359" actId="20577"/>
        <pc:sldMkLst>
          <pc:docMk/>
          <pc:sldMk cId="0" sldId="420"/>
        </pc:sldMkLst>
        <pc:spChg chg="mod">
          <ac:chgData name="孝児 宮沢" userId="29ca2e69c91f9747" providerId="LiveId" clId="{496682F7-86E7-43EA-B8CA-DDB6E2854485}" dt="2025-09-25T19:03:55.930" v="4636" actId="20577"/>
          <ac:spMkLst>
            <pc:docMk/>
            <pc:sldMk cId="0" sldId="420"/>
            <ac:spMk id="47107" creationId="{00000000-0000-0000-0000-000000000000}"/>
          </ac:spMkLst>
        </pc:spChg>
      </pc:sldChg>
      <pc:sldChg chg="modSp mod modNotesTx">
        <pc:chgData name="孝児 宮沢" userId="29ca2e69c91f9747" providerId="LiveId" clId="{496682F7-86E7-43EA-B8CA-DDB6E2854485}" dt="2025-10-05T16:29:50.193" v="26813" actId="20577"/>
        <pc:sldMkLst>
          <pc:docMk/>
          <pc:sldMk cId="0" sldId="421"/>
        </pc:sldMkLst>
        <pc:spChg chg="mod">
          <ac:chgData name="孝児 宮沢" userId="29ca2e69c91f9747" providerId="LiveId" clId="{496682F7-86E7-43EA-B8CA-DDB6E2854485}" dt="2025-09-25T19:20:08.575" v="5844" actId="20577"/>
          <ac:spMkLst>
            <pc:docMk/>
            <pc:sldMk cId="0" sldId="421"/>
            <ac:spMk id="48131" creationId="{00000000-0000-0000-0000-000000000000}"/>
          </ac:spMkLst>
        </pc:spChg>
      </pc:sldChg>
      <pc:sldChg chg="modSp mod modNotesTx">
        <pc:chgData name="孝児 宮沢" userId="29ca2e69c91f9747" providerId="LiveId" clId="{496682F7-86E7-43EA-B8CA-DDB6E2854485}" dt="2025-10-05T16:31:54.080" v="27099" actId="20577"/>
        <pc:sldMkLst>
          <pc:docMk/>
          <pc:sldMk cId="0" sldId="422"/>
        </pc:sldMkLst>
        <pc:spChg chg="mod">
          <ac:chgData name="孝児 宮沢" userId="29ca2e69c91f9747" providerId="LiveId" clId="{496682F7-86E7-43EA-B8CA-DDB6E2854485}" dt="2025-09-25T19:21:41.265" v="5968"/>
          <ac:spMkLst>
            <pc:docMk/>
            <pc:sldMk cId="0" sldId="422"/>
            <ac:spMk id="49155" creationId="{00000000-0000-0000-0000-000000000000}"/>
          </ac:spMkLst>
        </pc:spChg>
      </pc:sldChg>
      <pc:sldChg chg="modNotesTx">
        <pc:chgData name="孝児 宮沢" userId="29ca2e69c91f9747" providerId="LiveId" clId="{496682F7-86E7-43EA-B8CA-DDB6E2854485}" dt="2025-10-05T16:35:22.110" v="27559" actId="20577"/>
        <pc:sldMkLst>
          <pc:docMk/>
          <pc:sldMk cId="0" sldId="424"/>
        </pc:sldMkLst>
      </pc:sldChg>
      <pc:sldChg chg="modSp mod modNotesTx">
        <pc:chgData name="孝児 宮沢" userId="29ca2e69c91f9747" providerId="LiveId" clId="{496682F7-86E7-43EA-B8CA-DDB6E2854485}" dt="2025-10-05T16:36:51.432" v="27687" actId="20577"/>
        <pc:sldMkLst>
          <pc:docMk/>
          <pc:sldMk cId="0" sldId="425"/>
        </pc:sldMkLst>
        <pc:spChg chg="mod">
          <ac:chgData name="孝児 宮沢" userId="29ca2e69c91f9747" providerId="LiveId" clId="{496682F7-86E7-43EA-B8CA-DDB6E2854485}" dt="2025-09-25T19:24:10.696" v="6049" actId="20577"/>
          <ac:spMkLst>
            <pc:docMk/>
            <pc:sldMk cId="0" sldId="425"/>
            <ac:spMk id="8195" creationId="{00000000-0000-0000-0000-000000000000}"/>
          </ac:spMkLst>
        </pc:spChg>
      </pc:sldChg>
      <pc:sldChg chg="modSp mod modNotesTx">
        <pc:chgData name="孝児 宮沢" userId="29ca2e69c91f9747" providerId="LiveId" clId="{496682F7-86E7-43EA-B8CA-DDB6E2854485}" dt="2025-10-05T16:41:52.426" v="28544" actId="20577"/>
        <pc:sldMkLst>
          <pc:docMk/>
          <pc:sldMk cId="0" sldId="426"/>
        </pc:sldMkLst>
        <pc:spChg chg="mod">
          <ac:chgData name="孝児 宮沢" userId="29ca2e69c91f9747" providerId="LiveId" clId="{496682F7-86E7-43EA-B8CA-DDB6E2854485}" dt="2025-09-25T19:26:43.707" v="6126"/>
          <ac:spMkLst>
            <pc:docMk/>
            <pc:sldMk cId="0" sldId="426"/>
            <ac:spMk id="58371" creationId="{00000000-0000-0000-0000-000000000000}"/>
          </ac:spMkLst>
        </pc:spChg>
      </pc:sldChg>
      <pc:sldChg chg="modNotesTx">
        <pc:chgData name="孝児 宮沢" userId="29ca2e69c91f9747" providerId="LiveId" clId="{496682F7-86E7-43EA-B8CA-DDB6E2854485}" dt="2025-10-05T16:43:13.373" v="28690" actId="20577"/>
        <pc:sldMkLst>
          <pc:docMk/>
          <pc:sldMk cId="0" sldId="427"/>
        </pc:sldMkLst>
      </pc:sldChg>
      <pc:sldChg chg="modSp mod modNotesTx">
        <pc:chgData name="孝児 宮沢" userId="29ca2e69c91f9747" providerId="LiveId" clId="{496682F7-86E7-43EA-B8CA-DDB6E2854485}" dt="2025-10-05T16:50:37.890" v="30167" actId="20577"/>
        <pc:sldMkLst>
          <pc:docMk/>
          <pc:sldMk cId="0" sldId="428"/>
        </pc:sldMkLst>
        <pc:spChg chg="mod">
          <ac:chgData name="孝児 宮沢" userId="29ca2e69c91f9747" providerId="LiveId" clId="{496682F7-86E7-43EA-B8CA-DDB6E2854485}" dt="2025-09-25T19:27:40.118" v="6127" actId="207"/>
          <ac:spMkLst>
            <pc:docMk/>
            <pc:sldMk cId="0" sldId="428"/>
            <ac:spMk id="8195" creationId="{00000000-0000-0000-0000-000000000000}"/>
          </ac:spMkLst>
        </pc:spChg>
      </pc:sldChg>
      <pc:sldChg chg="modSp mod modNotesTx">
        <pc:chgData name="孝児 宮沢" userId="29ca2e69c91f9747" providerId="LiveId" clId="{496682F7-86E7-43EA-B8CA-DDB6E2854485}" dt="2025-10-05T17:04:13.735" v="31174" actId="20577"/>
        <pc:sldMkLst>
          <pc:docMk/>
          <pc:sldMk cId="0" sldId="429"/>
        </pc:sldMkLst>
        <pc:spChg chg="mod">
          <ac:chgData name="孝児 宮沢" userId="29ca2e69c91f9747" providerId="LiveId" clId="{496682F7-86E7-43EA-B8CA-DDB6E2854485}" dt="2025-09-25T19:30:33.593" v="6241" actId="20577"/>
          <ac:spMkLst>
            <pc:docMk/>
            <pc:sldMk cId="0" sldId="429"/>
            <ac:spMk id="56323" creationId="{00000000-0000-0000-0000-000000000000}"/>
          </ac:spMkLst>
        </pc:spChg>
      </pc:sldChg>
      <pc:sldChg chg="ord modNotesTx">
        <pc:chgData name="孝児 宮沢" userId="29ca2e69c91f9747" providerId="LiveId" clId="{496682F7-86E7-43EA-B8CA-DDB6E2854485}" dt="2025-10-05T16:53:51.551" v="30623" actId="20577"/>
        <pc:sldMkLst>
          <pc:docMk/>
          <pc:sldMk cId="0" sldId="431"/>
        </pc:sldMkLst>
      </pc:sldChg>
      <pc:sldChg chg="ord">
        <pc:chgData name="孝児 宮沢" userId="29ca2e69c91f9747" providerId="LiveId" clId="{496682F7-86E7-43EA-B8CA-DDB6E2854485}" dt="2025-09-25T19:31:05.901" v="6245"/>
        <pc:sldMkLst>
          <pc:docMk/>
          <pc:sldMk cId="0" sldId="432"/>
        </pc:sldMkLst>
      </pc:sldChg>
      <pc:sldChg chg="modSp mod ord">
        <pc:chgData name="孝児 宮沢" userId="29ca2e69c91f9747" providerId="LiveId" clId="{496682F7-86E7-43EA-B8CA-DDB6E2854485}" dt="2025-09-25T19:32:25.462" v="6288" actId="207"/>
        <pc:sldMkLst>
          <pc:docMk/>
          <pc:sldMk cId="0" sldId="433"/>
        </pc:sldMkLst>
        <pc:spChg chg="mod">
          <ac:chgData name="孝児 宮沢" userId="29ca2e69c91f9747" providerId="LiveId" clId="{496682F7-86E7-43EA-B8CA-DDB6E2854485}" dt="2025-09-25T19:32:25.462" v="6288" actId="207"/>
          <ac:spMkLst>
            <pc:docMk/>
            <pc:sldMk cId="0" sldId="433"/>
            <ac:spMk id="60419" creationId="{00000000-0000-0000-0000-000000000000}"/>
          </ac:spMkLst>
        </pc:spChg>
      </pc:sldChg>
      <pc:sldChg chg="modNotesTx">
        <pc:chgData name="孝児 宮沢" userId="29ca2e69c91f9747" providerId="LiveId" clId="{496682F7-86E7-43EA-B8CA-DDB6E2854485}" dt="2025-10-03T05:24:25.513" v="8901" actId="20577"/>
        <pc:sldMkLst>
          <pc:docMk/>
          <pc:sldMk cId="0" sldId="436"/>
        </pc:sldMkLst>
      </pc:sldChg>
      <pc:sldChg chg="modNotesTx">
        <pc:chgData name="孝児 宮沢" userId="29ca2e69c91f9747" providerId="LiveId" clId="{496682F7-86E7-43EA-B8CA-DDB6E2854485}" dt="2025-10-03T05:26:05.267" v="9370" actId="20577"/>
        <pc:sldMkLst>
          <pc:docMk/>
          <pc:sldMk cId="0" sldId="438"/>
        </pc:sldMkLst>
      </pc:sldChg>
      <pc:sldChg chg="modNotesTx">
        <pc:chgData name="孝児 宮沢" userId="29ca2e69c91f9747" providerId="LiveId" clId="{496682F7-86E7-43EA-B8CA-DDB6E2854485}" dt="2025-10-05T15:29:57.387" v="17624" actId="20577"/>
        <pc:sldMkLst>
          <pc:docMk/>
          <pc:sldMk cId="0" sldId="440"/>
        </pc:sldMkLst>
      </pc:sldChg>
      <pc:sldChg chg="modNotesTx">
        <pc:chgData name="孝児 宮沢" userId="29ca2e69c91f9747" providerId="LiveId" clId="{496682F7-86E7-43EA-B8CA-DDB6E2854485}" dt="2025-10-03T05:27:54.681" v="9826" actId="20577"/>
        <pc:sldMkLst>
          <pc:docMk/>
          <pc:sldMk cId="0" sldId="441"/>
        </pc:sldMkLst>
      </pc:sldChg>
      <pc:sldChg chg="modNotesTx">
        <pc:chgData name="孝児 宮沢" userId="29ca2e69c91f9747" providerId="LiveId" clId="{496682F7-86E7-43EA-B8CA-DDB6E2854485}" dt="2025-10-05T15:30:51.893" v="17645" actId="20577"/>
        <pc:sldMkLst>
          <pc:docMk/>
          <pc:sldMk cId="0" sldId="442"/>
        </pc:sldMkLst>
      </pc:sldChg>
      <pc:sldChg chg="modNotesTx">
        <pc:chgData name="孝児 宮沢" userId="29ca2e69c91f9747" providerId="LiveId" clId="{496682F7-86E7-43EA-B8CA-DDB6E2854485}" dt="2025-10-03T05:34:26.955" v="11412" actId="20577"/>
        <pc:sldMkLst>
          <pc:docMk/>
          <pc:sldMk cId="0" sldId="443"/>
        </pc:sldMkLst>
      </pc:sldChg>
      <pc:sldChg chg="modNotesTx">
        <pc:chgData name="孝児 宮沢" userId="29ca2e69c91f9747" providerId="LiveId" clId="{496682F7-86E7-43EA-B8CA-DDB6E2854485}" dt="2025-10-03T05:39:11.699" v="12637" actId="20577"/>
        <pc:sldMkLst>
          <pc:docMk/>
          <pc:sldMk cId="0" sldId="444"/>
        </pc:sldMkLst>
      </pc:sldChg>
      <pc:sldChg chg="modNotesTx">
        <pc:chgData name="孝児 宮沢" userId="29ca2e69c91f9747" providerId="LiveId" clId="{496682F7-86E7-43EA-B8CA-DDB6E2854485}" dt="2025-10-03T08:29:35.313" v="17372" actId="20577"/>
        <pc:sldMkLst>
          <pc:docMk/>
          <pc:sldMk cId="0" sldId="445"/>
        </pc:sldMkLst>
      </pc:sldChg>
      <pc:sldChg chg="modSp mod modNotesTx">
        <pc:chgData name="孝児 宮沢" userId="29ca2e69c91f9747" providerId="LiveId" clId="{496682F7-86E7-43EA-B8CA-DDB6E2854485}" dt="2025-10-05T15:39:18.183" v="17945" actId="20577"/>
        <pc:sldMkLst>
          <pc:docMk/>
          <pc:sldMk cId="0" sldId="446"/>
        </pc:sldMkLst>
        <pc:spChg chg="mod">
          <ac:chgData name="孝児 宮沢" userId="29ca2e69c91f9747" providerId="LiveId" clId="{496682F7-86E7-43EA-B8CA-DDB6E2854485}" dt="2025-09-25T16:27:39.485" v="49"/>
          <ac:spMkLst>
            <pc:docMk/>
            <pc:sldMk cId="0" sldId="446"/>
            <ac:spMk id="8195" creationId="{00000000-0000-0000-0000-000000000000}"/>
          </ac:spMkLst>
        </pc:spChg>
      </pc:sldChg>
      <pc:sldChg chg="modSp mod ord modNotesTx">
        <pc:chgData name="孝児 宮沢" userId="29ca2e69c91f9747" providerId="LiveId" clId="{496682F7-86E7-43EA-B8CA-DDB6E2854485}" dt="2025-10-05T16:59:00.057" v="31093" actId="20577"/>
        <pc:sldMkLst>
          <pc:docMk/>
          <pc:sldMk cId="0" sldId="447"/>
        </pc:sldMkLst>
        <pc:spChg chg="mod">
          <ac:chgData name="孝児 宮沢" userId="29ca2e69c91f9747" providerId="LiveId" clId="{496682F7-86E7-43EA-B8CA-DDB6E2854485}" dt="2025-09-25T18:22:53.376" v="2912" actId="21"/>
          <ac:spMkLst>
            <pc:docMk/>
            <pc:sldMk cId="0" sldId="447"/>
            <ac:spMk id="35843" creationId="{00000000-0000-0000-0000-000000000000}"/>
          </ac:spMkLst>
        </pc:spChg>
      </pc:sldChg>
      <pc:sldChg chg="modSp mod modNotesTx">
        <pc:chgData name="孝児 宮沢" userId="29ca2e69c91f9747" providerId="LiveId" clId="{496682F7-86E7-43EA-B8CA-DDB6E2854485}" dt="2025-10-05T17:00:48.539" v="31137" actId="20577"/>
        <pc:sldMkLst>
          <pc:docMk/>
          <pc:sldMk cId="0" sldId="449"/>
        </pc:sldMkLst>
        <pc:spChg chg="mod">
          <ac:chgData name="孝児 宮沢" userId="29ca2e69c91f9747" providerId="LiveId" clId="{496682F7-86E7-43EA-B8CA-DDB6E2854485}" dt="2025-09-25T18:38:06.191" v="3407"/>
          <ac:spMkLst>
            <pc:docMk/>
            <pc:sldMk cId="0" sldId="449"/>
            <ac:spMk id="8195" creationId="{00000000-0000-0000-0000-000000000000}"/>
          </ac:spMkLst>
        </pc:spChg>
      </pc:sldChg>
      <pc:sldChg chg="modSp mod modNotesTx">
        <pc:chgData name="孝児 宮沢" userId="29ca2e69c91f9747" providerId="LiveId" clId="{496682F7-86E7-43EA-B8CA-DDB6E2854485}" dt="2025-10-05T16:39:03.752" v="28078" actId="20577"/>
        <pc:sldMkLst>
          <pc:docMk/>
          <pc:sldMk cId="0" sldId="451"/>
        </pc:sldMkLst>
        <pc:spChg chg="mod">
          <ac:chgData name="孝児 宮沢" userId="29ca2e69c91f9747" providerId="LiveId" clId="{496682F7-86E7-43EA-B8CA-DDB6E2854485}" dt="2025-09-25T19:24:39.864" v="6053"/>
          <ac:spMkLst>
            <pc:docMk/>
            <pc:sldMk cId="0" sldId="451"/>
            <ac:spMk id="55299" creationId="{00000000-0000-0000-0000-000000000000}"/>
          </ac:spMkLst>
        </pc:spChg>
      </pc:sldChg>
      <pc:sldChg chg="modSp mod">
        <pc:chgData name="孝児 宮沢" userId="29ca2e69c91f9747" providerId="LiveId" clId="{496682F7-86E7-43EA-B8CA-DDB6E2854485}" dt="2025-09-25T19:25:20.326" v="6063"/>
        <pc:sldMkLst>
          <pc:docMk/>
          <pc:sldMk cId="0" sldId="454"/>
        </pc:sldMkLst>
        <pc:spChg chg="mod">
          <ac:chgData name="孝児 宮沢" userId="29ca2e69c91f9747" providerId="LiveId" clId="{496682F7-86E7-43EA-B8CA-DDB6E2854485}" dt="2025-09-25T19:25:20.326" v="6063"/>
          <ac:spMkLst>
            <pc:docMk/>
            <pc:sldMk cId="0" sldId="454"/>
            <ac:spMk id="55299" creationId="{00000000-0000-0000-0000-000000000000}"/>
          </ac:spMkLst>
        </pc:spChg>
      </pc:sldChg>
      <pc:sldChg chg="modSp mod modNotesTx">
        <pc:chgData name="孝児 宮沢" userId="29ca2e69c91f9747" providerId="LiveId" clId="{496682F7-86E7-43EA-B8CA-DDB6E2854485}" dt="2025-10-05T17:02:56.274" v="31145" actId="20577"/>
        <pc:sldMkLst>
          <pc:docMk/>
          <pc:sldMk cId="0" sldId="455"/>
        </pc:sldMkLst>
        <pc:spChg chg="mod">
          <ac:chgData name="孝児 宮沢" userId="29ca2e69c91f9747" providerId="LiveId" clId="{496682F7-86E7-43EA-B8CA-DDB6E2854485}" dt="2025-09-25T19:25:26.520" v="6064" actId="20577"/>
          <ac:spMkLst>
            <pc:docMk/>
            <pc:sldMk cId="0" sldId="455"/>
            <ac:spMk id="55299" creationId="{00000000-0000-0000-0000-000000000000}"/>
          </ac:spMkLst>
        </pc:spChg>
      </pc:sldChg>
      <pc:sldChg chg="modSp mod modNotesTx">
        <pc:chgData name="孝児 宮沢" userId="29ca2e69c91f9747" providerId="LiveId" clId="{496682F7-86E7-43EA-B8CA-DDB6E2854485}" dt="2025-10-05T16:57:57.798" v="31076" actId="20577"/>
        <pc:sldMkLst>
          <pc:docMk/>
          <pc:sldMk cId="0" sldId="456"/>
        </pc:sldMkLst>
        <pc:spChg chg="mod">
          <ac:chgData name="孝児 宮沢" userId="29ca2e69c91f9747" providerId="LiveId" clId="{496682F7-86E7-43EA-B8CA-DDB6E2854485}" dt="2025-09-25T16:32:26.294" v="76" actId="20577"/>
          <ac:spMkLst>
            <pc:docMk/>
            <pc:sldMk cId="0" sldId="456"/>
            <ac:spMk id="25603" creationId="{00000000-0000-0000-0000-000000000000}"/>
          </ac:spMkLst>
        </pc:spChg>
      </pc:sldChg>
      <pc:sldChg chg="modSp mod modNotesTx">
        <pc:chgData name="孝児 宮沢" userId="29ca2e69c91f9747" providerId="LiveId" clId="{496682F7-86E7-43EA-B8CA-DDB6E2854485}" dt="2025-10-05T16:55:46.125" v="30929" actId="20577"/>
        <pc:sldMkLst>
          <pc:docMk/>
          <pc:sldMk cId="0" sldId="457"/>
        </pc:sldMkLst>
        <pc:spChg chg="mod">
          <ac:chgData name="孝児 宮沢" userId="29ca2e69c91f9747" providerId="LiveId" clId="{496682F7-86E7-43EA-B8CA-DDB6E2854485}" dt="2025-09-25T19:31:46.508" v="6286"/>
          <ac:spMkLst>
            <pc:docMk/>
            <pc:sldMk cId="0" sldId="457"/>
            <ac:spMk id="56323" creationId="{00000000-0000-0000-0000-000000000000}"/>
          </ac:spMkLst>
        </pc:spChg>
      </pc:sldChg>
      <pc:sldChg chg="modNotesTx">
        <pc:chgData name="孝児 宮沢" userId="29ca2e69c91f9747" providerId="LiveId" clId="{496682F7-86E7-43EA-B8CA-DDB6E2854485}" dt="2025-10-05T15:30:27.202" v="17634" actId="20577"/>
        <pc:sldMkLst>
          <pc:docMk/>
          <pc:sldMk cId="0" sldId="459"/>
        </pc:sldMkLst>
      </pc:sldChg>
      <pc:sldChg chg="modNotesTx">
        <pc:chgData name="孝児 宮沢" userId="29ca2e69c91f9747" providerId="LiveId" clId="{496682F7-86E7-43EA-B8CA-DDB6E2854485}" dt="2025-10-05T15:48:41.450" v="20077" actId="20577"/>
        <pc:sldMkLst>
          <pc:docMk/>
          <pc:sldMk cId="0" sldId="460"/>
        </pc:sldMkLst>
      </pc:sldChg>
      <pc:sldChg chg="modNotesTx">
        <pc:chgData name="孝児 宮沢" userId="29ca2e69c91f9747" providerId="LiveId" clId="{496682F7-86E7-43EA-B8CA-DDB6E2854485}" dt="2025-10-05T15:46:02.241" v="19448" actId="20577"/>
        <pc:sldMkLst>
          <pc:docMk/>
          <pc:sldMk cId="0" sldId="461"/>
        </pc:sldMkLst>
      </pc:sldChg>
      <pc:sldChg chg="modSp mod modNotesTx">
        <pc:chgData name="孝児 宮沢" userId="29ca2e69c91f9747" providerId="LiveId" clId="{496682F7-86E7-43EA-B8CA-DDB6E2854485}" dt="2025-10-05T16:34:15.203" v="27449" actId="20577"/>
        <pc:sldMkLst>
          <pc:docMk/>
          <pc:sldMk cId="0" sldId="462"/>
        </pc:sldMkLst>
        <pc:spChg chg="mod">
          <ac:chgData name="孝児 宮沢" userId="29ca2e69c91f9747" providerId="LiveId" clId="{496682F7-86E7-43EA-B8CA-DDB6E2854485}" dt="2025-09-25T19:22:47.007" v="6017"/>
          <ac:spMkLst>
            <pc:docMk/>
            <pc:sldMk cId="0" sldId="462"/>
            <ac:spMk id="55299" creationId="{00000000-0000-0000-0000-000000000000}"/>
          </ac:spMkLst>
        </pc:spChg>
      </pc:sldChg>
      <pc:sldChg chg="modNotesTx">
        <pc:chgData name="孝児 宮沢" userId="29ca2e69c91f9747" providerId="LiveId" clId="{496682F7-86E7-43EA-B8CA-DDB6E2854485}" dt="2025-10-05T16:44:09.827" v="28923" actId="20577"/>
        <pc:sldMkLst>
          <pc:docMk/>
          <pc:sldMk cId="0" sldId="463"/>
        </pc:sldMkLst>
      </pc:sldChg>
      <pc:sldChg chg="modNotesTx">
        <pc:chgData name="孝児 宮沢" userId="29ca2e69c91f9747" providerId="LiveId" clId="{496682F7-86E7-43EA-B8CA-DDB6E2854485}" dt="2025-10-05T16:45:42.625" v="29201" actId="20577"/>
        <pc:sldMkLst>
          <pc:docMk/>
          <pc:sldMk cId="0" sldId="464"/>
        </pc:sldMkLst>
      </pc:sldChg>
      <pc:sldChg chg="modNotesTx">
        <pc:chgData name="孝児 宮沢" userId="29ca2e69c91f9747" providerId="LiveId" clId="{496682F7-86E7-43EA-B8CA-DDB6E2854485}" dt="2025-10-05T17:03:40.650" v="31173" actId="20577"/>
        <pc:sldMkLst>
          <pc:docMk/>
          <pc:sldMk cId="0" sldId="465"/>
        </pc:sldMkLst>
      </pc:sldChg>
      <pc:sldChg chg="modSp mod ord modNotesTx">
        <pc:chgData name="孝児 宮沢" userId="29ca2e69c91f9747" providerId="LiveId" clId="{496682F7-86E7-43EA-B8CA-DDB6E2854485}" dt="2025-10-05T16:01:28.505" v="21709" actId="20577"/>
        <pc:sldMkLst>
          <pc:docMk/>
          <pc:sldMk cId="0" sldId="466"/>
        </pc:sldMkLst>
        <pc:spChg chg="mod">
          <ac:chgData name="孝児 宮沢" userId="29ca2e69c91f9747" providerId="LiveId" clId="{496682F7-86E7-43EA-B8CA-DDB6E2854485}" dt="2025-09-25T18:23:46.340" v="2951" actId="20577"/>
          <ac:spMkLst>
            <pc:docMk/>
            <pc:sldMk cId="0" sldId="466"/>
            <ac:spMk id="35843" creationId="{00000000-0000-0000-0000-000000000000}"/>
          </ac:spMkLst>
        </pc:spChg>
      </pc:sldChg>
      <pc:sldChg chg="ord modNotesTx">
        <pc:chgData name="孝児 宮沢" userId="29ca2e69c91f9747" providerId="LiveId" clId="{496682F7-86E7-43EA-B8CA-DDB6E2854485}" dt="2025-10-05T16:48:13.152" v="29696" actId="20577"/>
        <pc:sldMkLst>
          <pc:docMk/>
          <pc:sldMk cId="0" sldId="517"/>
        </pc:sldMkLst>
      </pc:sldChg>
      <pc:sldChg chg="modSp mod modNotesTx">
        <pc:chgData name="孝児 宮沢" userId="29ca2e69c91f9747" providerId="LiveId" clId="{496682F7-86E7-43EA-B8CA-DDB6E2854485}" dt="2025-10-05T16:47:08.309" v="29481" actId="20577"/>
        <pc:sldMkLst>
          <pc:docMk/>
          <pc:sldMk cId="0" sldId="518"/>
        </pc:sldMkLst>
        <pc:spChg chg="mod">
          <ac:chgData name="孝児 宮沢" userId="29ca2e69c91f9747" providerId="LiveId" clId="{496682F7-86E7-43EA-B8CA-DDB6E2854485}" dt="2025-09-25T19:29:10.496" v="6134" actId="207"/>
          <ac:spMkLst>
            <pc:docMk/>
            <pc:sldMk cId="0" sldId="518"/>
            <ac:spMk id="54275" creationId="{00000000-0000-0000-0000-000000000000}"/>
          </ac:spMkLst>
        </pc:spChg>
      </pc:sldChg>
      <pc:sldChg chg="ord modNotesTx">
        <pc:chgData name="孝児 宮沢" userId="29ca2e69c91f9747" providerId="LiveId" clId="{496682F7-86E7-43EA-B8CA-DDB6E2854485}" dt="2025-10-05T16:49:10.265" v="29936" actId="20577"/>
        <pc:sldMkLst>
          <pc:docMk/>
          <pc:sldMk cId="0" sldId="519"/>
        </pc:sldMkLst>
      </pc:sldChg>
      <pc:sldChg chg="modSp add mod modNotesTx">
        <pc:chgData name="孝児 宮沢" userId="29ca2e69c91f9747" providerId="LiveId" clId="{496682F7-86E7-43EA-B8CA-DDB6E2854485}" dt="2025-10-05T16:58:11.461" v="31083" actId="20577"/>
        <pc:sldMkLst>
          <pc:docMk/>
          <pc:sldMk cId="1306868774" sldId="520"/>
        </pc:sldMkLst>
        <pc:spChg chg="mod">
          <ac:chgData name="孝児 宮沢" userId="29ca2e69c91f9747" providerId="LiveId" clId="{496682F7-86E7-43EA-B8CA-DDB6E2854485}" dt="2025-09-25T17:24:41.568" v="1347" actId="207"/>
          <ac:spMkLst>
            <pc:docMk/>
            <pc:sldMk cId="1306868774" sldId="520"/>
            <ac:spMk id="25603" creationId="{16C50743-72ED-64A5-FC4D-EB8690B5E4B2}"/>
          </ac:spMkLst>
        </pc:spChg>
      </pc:sldChg>
      <pc:sldChg chg="modSp add mod ord modNotesTx">
        <pc:chgData name="孝児 宮沢" userId="29ca2e69c91f9747" providerId="LiveId" clId="{496682F7-86E7-43EA-B8CA-DDB6E2854485}" dt="2025-10-05T15:32:36.993" v="17851" actId="20577"/>
        <pc:sldMkLst>
          <pc:docMk/>
          <pc:sldMk cId="2841415056" sldId="521"/>
        </pc:sldMkLst>
        <pc:spChg chg="mod">
          <ac:chgData name="孝児 宮沢" userId="29ca2e69c91f9747" providerId="LiveId" clId="{496682F7-86E7-43EA-B8CA-DDB6E2854485}" dt="2025-09-25T17:07:35.745" v="937" actId="20577"/>
          <ac:spMkLst>
            <pc:docMk/>
            <pc:sldMk cId="2841415056" sldId="521"/>
            <ac:spMk id="35843" creationId="{70E3614B-C3DF-EAEC-4E4A-B7B2BADB93C8}"/>
          </ac:spMkLst>
        </pc:spChg>
        <pc:spChg chg="mod">
          <ac:chgData name="孝児 宮沢" userId="29ca2e69c91f9747" providerId="LiveId" clId="{496682F7-86E7-43EA-B8CA-DDB6E2854485}" dt="2025-09-25T17:03:23.589" v="756"/>
          <ac:spMkLst>
            <pc:docMk/>
            <pc:sldMk cId="2841415056" sldId="521"/>
            <ac:spMk id="38914" creationId="{A1AD4FB5-286B-9090-6E8F-DBD5C0519F06}"/>
          </ac:spMkLst>
        </pc:spChg>
      </pc:sldChg>
      <pc:sldChg chg="modSp add mod modNotesTx">
        <pc:chgData name="孝児 宮沢" userId="29ca2e69c91f9747" providerId="LiveId" clId="{496682F7-86E7-43EA-B8CA-DDB6E2854485}" dt="2025-10-05T15:59:34.707" v="21247" actId="20577"/>
        <pc:sldMkLst>
          <pc:docMk/>
          <pc:sldMk cId="1041185404" sldId="522"/>
        </pc:sldMkLst>
        <pc:spChg chg="mod">
          <ac:chgData name="孝児 宮沢" userId="29ca2e69c91f9747" providerId="LiveId" clId="{496682F7-86E7-43EA-B8CA-DDB6E2854485}" dt="2025-09-25T17:51:13.097" v="2070" actId="255"/>
          <ac:spMkLst>
            <pc:docMk/>
            <pc:sldMk cId="1041185404" sldId="522"/>
            <ac:spMk id="8195" creationId="{AB242DFE-B9F8-A6ED-DE57-C8472B9BF5F0}"/>
          </ac:spMkLst>
        </pc:spChg>
      </pc:sldChg>
      <pc:sldChg chg="modSp add mod ord modNotesTx">
        <pc:chgData name="孝児 宮沢" userId="29ca2e69c91f9747" providerId="LiveId" clId="{496682F7-86E7-43EA-B8CA-DDB6E2854485}" dt="2025-10-05T16:09:54.948" v="23422" actId="20577"/>
        <pc:sldMkLst>
          <pc:docMk/>
          <pc:sldMk cId="1579491096" sldId="523"/>
        </pc:sldMkLst>
        <pc:spChg chg="mod">
          <ac:chgData name="孝児 宮沢" userId="29ca2e69c91f9747" providerId="LiveId" clId="{496682F7-86E7-43EA-B8CA-DDB6E2854485}" dt="2025-09-25T19:01:42.527" v="4621" actId="1076"/>
          <ac:spMkLst>
            <pc:docMk/>
            <pc:sldMk cId="1579491096" sldId="523"/>
            <ac:spMk id="8195" creationId="{FF571DDB-9B6A-B05A-B677-4244486085E6}"/>
          </ac:spMkLst>
        </pc:spChg>
        <pc:spChg chg="mod">
          <ac:chgData name="孝児 宮沢" userId="29ca2e69c91f9747" providerId="LiveId" clId="{496682F7-86E7-43EA-B8CA-DDB6E2854485}" dt="2025-09-25T19:01:51.227" v="4622" actId="1076"/>
          <ac:spMkLst>
            <pc:docMk/>
            <pc:sldMk cId="1579491096" sldId="523"/>
            <ac:spMk id="44034" creationId="{4C5367E0-A550-9461-F469-40599934B821}"/>
          </ac:spMkLst>
        </pc:spChg>
      </pc:sldChg>
      <pc:sldChg chg="add del">
        <pc:chgData name="孝児 宮沢" userId="29ca2e69c91f9747" providerId="LiveId" clId="{496682F7-86E7-43EA-B8CA-DDB6E2854485}" dt="2025-09-25T18:57:26.639" v="4287" actId="2696"/>
        <pc:sldMkLst>
          <pc:docMk/>
          <pc:sldMk cId="1332151449" sldId="524"/>
        </pc:sldMkLst>
      </pc:sldChg>
      <pc:sldChg chg="add modNotesTx">
        <pc:chgData name="孝児 宮沢" userId="29ca2e69c91f9747" providerId="LiveId" clId="{496682F7-86E7-43EA-B8CA-DDB6E2854485}" dt="2025-10-05T16:06:59.757" v="22695" actId="20577"/>
        <pc:sldMkLst>
          <pc:docMk/>
          <pc:sldMk cId="3178234733" sldId="524"/>
        </pc:sldMkLst>
      </pc:sldChg>
      <pc:sldChg chg="modSp add mod modNotesTx">
        <pc:chgData name="孝児 宮沢" userId="29ca2e69c91f9747" providerId="LiveId" clId="{496682F7-86E7-43EA-B8CA-DDB6E2854485}" dt="2025-10-05T17:01:41.064" v="31140" actId="20577"/>
        <pc:sldMkLst>
          <pc:docMk/>
          <pc:sldMk cId="444734000" sldId="525"/>
        </pc:sldMkLst>
        <pc:spChg chg="mod">
          <ac:chgData name="孝児 宮沢" userId="29ca2e69c91f9747" providerId="LiveId" clId="{496682F7-86E7-43EA-B8CA-DDB6E2854485}" dt="2025-09-25T19:18:12.076" v="5837"/>
          <ac:spMkLst>
            <pc:docMk/>
            <pc:sldMk cId="444734000" sldId="525"/>
            <ac:spMk id="47107" creationId="{C1766F6D-5558-6829-8E1D-5F6737FA5E8C}"/>
          </ac:spMkLst>
        </pc:spChg>
        <pc:spChg chg="mod">
          <ac:chgData name="孝児 宮沢" userId="29ca2e69c91f9747" providerId="LiveId" clId="{496682F7-86E7-43EA-B8CA-DDB6E2854485}" dt="2025-09-25T19:04:54.413" v="4659" actId="1076"/>
          <ac:spMkLst>
            <pc:docMk/>
            <pc:sldMk cId="444734000" sldId="525"/>
            <ac:spMk id="52226" creationId="{4D605508-A329-0A77-3241-2B841B010A81}"/>
          </ac:spMkLst>
        </pc:spChg>
      </pc:sldChg>
      <pc:sldChg chg="modSp add mod ord modNotesTx">
        <pc:chgData name="孝児 宮沢" userId="29ca2e69c91f9747" providerId="LiveId" clId="{496682F7-86E7-43EA-B8CA-DDB6E2854485}" dt="2025-10-05T16:25:37.557" v="26410" actId="20577"/>
        <pc:sldMkLst>
          <pc:docMk/>
          <pc:sldMk cId="1130171669" sldId="526"/>
        </pc:sldMkLst>
        <pc:spChg chg="mod">
          <ac:chgData name="孝児 宮沢" userId="29ca2e69c91f9747" providerId="LiveId" clId="{496682F7-86E7-43EA-B8CA-DDB6E2854485}" dt="2025-09-25T19:17:25.924" v="5670"/>
          <ac:spMkLst>
            <pc:docMk/>
            <pc:sldMk cId="1130171669" sldId="526"/>
            <ac:spMk id="47107" creationId="{1348324B-06BD-2DD9-2BA2-E69C7B78326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19413" cy="493713"/>
          </a:xfrm>
          <a:prstGeom prst="rect">
            <a:avLst/>
          </a:prstGeom>
          <a:noFill/>
          <a:ln>
            <a:noFill/>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2947" name="Rectangle 3"/>
          <p:cNvSpPr>
            <a:spLocks noGrp="1" noChangeArrowheads="1"/>
          </p:cNvSpPr>
          <p:nvPr>
            <p:ph type="dt" sz="quarter" idx="1"/>
          </p:nvPr>
        </p:nvSpPr>
        <p:spPr bwMode="auto">
          <a:xfrm>
            <a:off x="3814763" y="0"/>
            <a:ext cx="2919413" cy="493713"/>
          </a:xfrm>
          <a:prstGeom prst="rect">
            <a:avLst/>
          </a:prstGeom>
          <a:noFill/>
          <a:ln>
            <a:noFill/>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2948" name="Rectangle 4"/>
          <p:cNvSpPr>
            <a:spLocks noGrp="1" noChangeArrowheads="1"/>
          </p:cNvSpPr>
          <p:nvPr>
            <p:ph type="ftr" sz="quarter" idx="2"/>
          </p:nvPr>
        </p:nvSpPr>
        <p:spPr bwMode="auto">
          <a:xfrm>
            <a:off x="0" y="9371013"/>
            <a:ext cx="2919413" cy="493713"/>
          </a:xfrm>
          <a:prstGeom prst="rect">
            <a:avLst/>
          </a:prstGeom>
          <a:noFill/>
          <a:ln>
            <a:noFill/>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2949" name="Rectangle 5"/>
          <p:cNvSpPr>
            <a:spLocks noGrp="1" noChangeArrowheads="1"/>
          </p:cNvSpPr>
          <p:nvPr>
            <p:ph type="sldNum" sz="quarter" idx="3"/>
          </p:nvPr>
        </p:nvSpPr>
        <p:spPr bwMode="auto">
          <a:xfrm>
            <a:off x="3814763" y="9371013"/>
            <a:ext cx="2919413" cy="493713"/>
          </a:xfrm>
          <a:prstGeom prst="rect">
            <a:avLst/>
          </a:prstGeom>
          <a:noFill/>
          <a:ln>
            <a:noFill/>
          </a:ln>
          <a:effectLst/>
        </p:spPr>
        <p:txBody>
          <a:bodyPr vert="horz" wrap="square" lIns="91440" tIns="45720" rIns="91440" bIns="45720" numCol="1" anchor="b" anchorCtr="0" compatLnSpc="1"/>
          <a:lstStyle/>
          <a:p>
            <a:pPr lvl="0" algn="r" eaLnBrk="1" hangingPunct="1">
              <a:buNone/>
            </a:pPr>
            <a:fld id="{9A0DB2DC-4C9A-4742-B13C-FB6460FD3503}" type="slidenum">
              <a:rPr lang="en-US" altLang="ja-JP" sz="1200" dirty="0"/>
              <a:t>‹#›</a:t>
            </a:fld>
            <a:endParaRPr lang="en-US" altLang="ja-JP" sz="1200"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19413" cy="493713"/>
          </a:xfrm>
          <a:prstGeom prst="rect">
            <a:avLst/>
          </a:prstGeom>
          <a:noFill/>
          <a:ln>
            <a:noFill/>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13315" name="Rectangle 3"/>
          <p:cNvSpPr>
            <a:spLocks noGrp="1" noChangeArrowheads="1"/>
          </p:cNvSpPr>
          <p:nvPr>
            <p:ph type="dt" idx="1"/>
          </p:nvPr>
        </p:nvSpPr>
        <p:spPr bwMode="auto">
          <a:xfrm>
            <a:off x="3814763" y="0"/>
            <a:ext cx="2919413" cy="493713"/>
          </a:xfrm>
          <a:prstGeom prst="rect">
            <a:avLst/>
          </a:prstGeom>
          <a:noFill/>
          <a:ln>
            <a:noFill/>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2052" name="Rectangle 4"/>
          <p:cNvSpPr>
            <a:spLocks noGrp="1" noRot="1" noChangeAspect="1" noTextEdit="1"/>
          </p:cNvSpPr>
          <p:nvPr>
            <p:ph type="sldImg" idx="2"/>
          </p:nvPr>
        </p:nvSpPr>
        <p:spPr>
          <a:xfrm>
            <a:off x="901700" y="739775"/>
            <a:ext cx="4933950" cy="3700463"/>
          </a:xfrm>
          <a:prstGeom prst="rect">
            <a:avLst/>
          </a:prstGeom>
          <a:noFill/>
          <a:ln w="9525" cap="flat" cmpd="sng">
            <a:solidFill>
              <a:srgbClr val="000000"/>
            </a:solidFill>
            <a:prstDash val="solid"/>
            <a:miter/>
            <a:headEnd type="none" w="med" len="med"/>
            <a:tailEnd type="none" w="med" len="med"/>
          </a:ln>
        </p:spPr>
      </p:sp>
      <p:sp>
        <p:nvSpPr>
          <p:cNvPr id="13317" name="Rectangle 5"/>
          <p:cNvSpPr>
            <a:spLocks noGrp="1" noChangeArrowheads="1"/>
          </p:cNvSpPr>
          <p:nvPr>
            <p:ph type="body" sz="quarter" idx="3"/>
          </p:nvPr>
        </p:nvSpPr>
        <p:spPr bwMode="auto">
          <a:xfrm>
            <a:off x="673100" y="4686300"/>
            <a:ext cx="5389563" cy="4440238"/>
          </a:xfrm>
          <a:prstGeom prst="rect">
            <a:avLst/>
          </a:prstGeom>
          <a:noFill/>
          <a:ln>
            <a:noFill/>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マスタ テキストの書式設定</a:t>
            </a: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第 </a:t>
            </a:r>
            <a:r>
              <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2 </a:t>
            </a: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レベル</a:t>
            </a: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第 </a:t>
            </a:r>
            <a:r>
              <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3 </a:t>
            </a: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レベル</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第 </a:t>
            </a:r>
            <a:r>
              <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4 </a:t>
            </a: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レベル</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第 </a:t>
            </a:r>
            <a:r>
              <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5 </a:t>
            </a:r>
            <a:r>
              <a:rPr kumimoji="1" lang="ja-JP" altLang="en-US" sz="1200" b="0" i="0" u="none" strike="noStrike" kern="1200" cap="none" spc="0" normalizeH="0" baseline="0" noProof="0">
                <a:ln>
                  <a:noFill/>
                </a:ln>
                <a:solidFill>
                  <a:schemeClr val="tx1"/>
                </a:solidFill>
                <a:effectLst/>
                <a:uLnTx/>
                <a:uFillTx/>
                <a:latin typeface="Arial" panose="020B0604020202020204" pitchFamily="34" charset="0"/>
                <a:ea typeface="ＭＳ Ｐ明朝" panose="02020600040205080304" pitchFamily="18" charset="-128"/>
                <a:cs typeface="+mn-cs"/>
              </a:rPr>
              <a:t>レベル</a:t>
            </a:r>
          </a:p>
        </p:txBody>
      </p:sp>
      <p:sp>
        <p:nvSpPr>
          <p:cNvPr id="13318" name="Rectangle 6"/>
          <p:cNvSpPr>
            <a:spLocks noGrp="1" noChangeArrowheads="1"/>
          </p:cNvSpPr>
          <p:nvPr>
            <p:ph type="ftr" sz="quarter" idx="4"/>
          </p:nvPr>
        </p:nvSpPr>
        <p:spPr bwMode="auto">
          <a:xfrm>
            <a:off x="0" y="9371013"/>
            <a:ext cx="2919413" cy="493713"/>
          </a:xfrm>
          <a:prstGeom prst="rect">
            <a:avLst/>
          </a:prstGeom>
          <a:noFill/>
          <a:ln>
            <a:noFill/>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2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13319" name="Rectangle 7"/>
          <p:cNvSpPr>
            <a:spLocks noGrp="1" noChangeArrowheads="1"/>
          </p:cNvSpPr>
          <p:nvPr>
            <p:ph type="sldNum" sz="quarter" idx="5"/>
          </p:nvPr>
        </p:nvSpPr>
        <p:spPr bwMode="auto">
          <a:xfrm>
            <a:off x="3814763" y="9371013"/>
            <a:ext cx="2919413" cy="493713"/>
          </a:xfrm>
          <a:prstGeom prst="rect">
            <a:avLst/>
          </a:prstGeom>
          <a:noFill/>
          <a:ln>
            <a:noFill/>
          </a:ln>
          <a:effectLst/>
        </p:spPr>
        <p:txBody>
          <a:bodyPr vert="horz" wrap="square" lIns="91440" tIns="45720" rIns="91440" bIns="45720" numCol="1" anchor="b" anchorCtr="0" compatLnSpc="1"/>
          <a:lstStyle/>
          <a:p>
            <a:pPr lvl="0" algn="r" eaLnBrk="1" hangingPunct="1">
              <a:buNone/>
            </a:pPr>
            <a:fld id="{9A0DB2DC-4C9A-4742-B13C-FB6460FD3503}" type="slidenum">
              <a:rPr lang="en-US" altLang="ja-JP" sz="1200" dirty="0"/>
              <a:t>‹#›</a:t>
            </a:fld>
            <a:endParaRPr lang="en-US" altLang="ja-JP"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p:cNvSpPr>
          <p:nvPr>
            <p:ph type="sldNum" sz="quarter"/>
          </p:nvPr>
        </p:nvSpPr>
        <p:spPr>
          <a:xfrm>
            <a:off x="3814763" y="9371013"/>
            <a:ext cx="2919412" cy="493712"/>
          </a:xfrm>
          <a:prstGeom prst="rect">
            <a:avLst/>
          </a:prstGeom>
          <a:noFill/>
          <a:ln w="9525">
            <a:noFill/>
          </a:ln>
        </p:spPr>
        <p:txBody>
          <a:bodyPr anchor="b" anchorCtr="0"/>
          <a:lstStyle/>
          <a:p>
            <a:pPr lvl="0" algn="r" eaLnBrk="1" hangingPunct="1">
              <a:spcBef>
                <a:spcPct val="0"/>
              </a:spcBef>
            </a:pPr>
            <a:fld id="{9A0DB2DC-4C9A-4742-B13C-FB6460FD3503}" type="slidenum">
              <a:rPr lang="en-US" altLang="ja-JP" dirty="0">
                <a:ea typeface="ＭＳ Ｐゴシック" panose="020B0600070205080204" pitchFamily="50" charset="-128"/>
              </a:rPr>
              <a:t>1</a:t>
            </a:fld>
            <a:endParaRPr lang="en-US" altLang="ja-JP" dirty="0">
              <a:ea typeface="ＭＳ Ｐゴシック" panose="020B0600070205080204" pitchFamily="50" charset="-128"/>
            </a:endParaRPr>
          </a:p>
        </p:txBody>
      </p:sp>
      <p:sp>
        <p:nvSpPr>
          <p:cNvPr id="5123" name="Rectangle 2"/>
          <p:cNvSpPr>
            <a:spLocks noGrp="1" noRot="1" noChangeAspect="1" noTextEdit="1"/>
          </p:cNvSpPr>
          <p:nvPr>
            <p:ph type="sldImg"/>
          </p:nvPr>
        </p:nvSpPr>
        <p:spPr/>
      </p:sp>
      <p:sp>
        <p:nvSpPr>
          <p:cNvPr id="5124" name="Rectangle 3"/>
          <p:cNvSpPr>
            <a:spLocks noGrp="1"/>
          </p:cNvSpPr>
          <p:nvPr>
            <p:ph type="body" idx="1"/>
          </p:nvPr>
        </p:nvSpPr>
        <p:spPr/>
        <p:txBody>
          <a:bodyPr wrap="square" lIns="91440" tIns="45720" rIns="91440" bIns="45720" anchor="t" anchorCtr="0"/>
          <a:lstStyle/>
          <a:p>
            <a:pPr lvl="0" eaLnBrk="1" hangingPunct="1"/>
            <a:r>
              <a:rPr lang="ja-JP" altLang="en-US" dirty="0"/>
              <a:t>本日は、弁護士登録依頼、医事紛争に、主に医療機関側、患者側でも裁判をするなどして関わってきた経験から、お伝えできることをお伝えしようと思います。</a:t>
            </a:r>
            <a:endParaRPr lang="ja-JP" altLang="ja-JP"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患者にとって、医療裁判を起こし、進めていくには、多大なエネルギーが必要になります。過去の経験からですが、皆、人生をかけて裁判をしてきます。なぜなら、患者側にとって、弁護士も含め専門知識が不足しており、協力医探しも簡単ではなく、弁護士費用や協力医の費用も、含めると金額的な負担も大きいからです。そのようなハードルがあってもなおも裁判をしてくる方は、人生をかけるくらいの気持ちで裁判をしてくるのです。</a:t>
            </a:r>
          </a:p>
        </p:txBody>
      </p:sp>
    </p:spTree>
    <p:extLst>
      <p:ext uri="{BB962C8B-B14F-4D97-AF65-F5344CB8AC3E}">
        <p14:creationId xmlns:p14="http://schemas.microsoft.com/office/powerpoint/2010/main" val="3282285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充実した</a:t>
            </a:r>
            <a:r>
              <a:rPr kumimoji="1" lang="en-US" altLang="ja-JP" dirty="0"/>
              <a:t>IC</a:t>
            </a:r>
            <a:r>
              <a:rPr kumimoji="1" lang="ja-JP" altLang="en-US" dirty="0"/>
              <a:t>がなされれば、リスクに対する認識は共有でき、医師に対する信頼が生まれ、結果が伴わなかった場合でも、「よくやってくれた」「あきらめがつく」という心境になり、紛争、訴訟の予防になります。</a:t>
            </a:r>
          </a:p>
        </p:txBody>
      </p:sp>
    </p:spTree>
    <p:extLst>
      <p:ext uri="{BB962C8B-B14F-4D97-AF65-F5344CB8AC3E}">
        <p14:creationId xmlns:p14="http://schemas.microsoft.com/office/powerpoint/2010/main" val="2418991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次に、第２の自己決定権と医師の裁量という話をします。説明義務の裁判例ではいずれを重視するかが問題になります。この点、医師の裁量を広範に認める裁判例もありますが、批判も多いところです。</a:t>
            </a:r>
          </a:p>
        </p:txBody>
      </p:sp>
    </p:spTree>
    <p:extLst>
      <p:ext uri="{BB962C8B-B14F-4D97-AF65-F5344CB8AC3E}">
        <p14:creationId xmlns:p14="http://schemas.microsoft.com/office/powerpoint/2010/main" val="1043621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実際、厚労省の指針で列挙されている項目については、説明をする、しないについて、医師の裁量は認められにくいです。</a:t>
            </a:r>
          </a:p>
        </p:txBody>
      </p:sp>
    </p:spTree>
    <p:extLst>
      <p:ext uri="{BB962C8B-B14F-4D97-AF65-F5344CB8AC3E}">
        <p14:creationId xmlns:p14="http://schemas.microsoft.com/office/powerpoint/2010/main" val="4142271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に対し、各説明の程度や方法については、医師の合理的裁量が認められやすいとされています。東京高判平成３年１１月２１日も、説明の程度や方法について医師の合理的な裁量を認め、説明義務違反はないとしました。</a:t>
            </a:r>
            <a:endParaRPr kumimoji="1" lang="en-US" altLang="ja-JP" dirty="0"/>
          </a:p>
          <a:p>
            <a:r>
              <a:rPr kumimoji="1" lang="ja-JP" altLang="en-US" dirty="0"/>
              <a:t>では、説明の程度や方法についても説明義務違反となるのは、どのような場合でしょうか？ここで、医師の裁量権を限界づけるものとして、患者の自己決定権という概念があります。</a:t>
            </a:r>
          </a:p>
        </p:txBody>
      </p:sp>
    </p:spTree>
    <p:extLst>
      <p:ext uri="{BB962C8B-B14F-4D97-AF65-F5344CB8AC3E}">
        <p14:creationId xmlns:p14="http://schemas.microsoft.com/office/powerpoint/2010/main" val="4129075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多数の裁判例は、医師の裁量は、患者の自己決定権を侵害しない範囲内に限られるとされています。では、自己決定権を侵害するような場合とはどのような場合でしょうか？</a:t>
            </a:r>
            <a:endParaRPr kumimoji="1" lang="en-US" altLang="ja-JP" dirty="0"/>
          </a:p>
          <a:p>
            <a:r>
              <a:rPr kumimoji="1" lang="ja-JP" altLang="en-US" dirty="0"/>
              <a:t>この①から③は、過去の裁判例を分析し、自己決定権を侵害して説明義務違反を認めている裁判例に共通する要素を私が抽出したものです。</a:t>
            </a:r>
            <a:endParaRPr kumimoji="1" lang="en-US" altLang="ja-JP" dirty="0"/>
          </a:p>
          <a:p>
            <a:r>
              <a:rPr kumimoji="1" lang="ja-JP" altLang="en-US" dirty="0"/>
              <a:t>①説明内容が、患者に与える影響が重大で、患者の価値観や人生観に深くかかわる場合、というのは、侵襲の度合いが大きいというのもそうなのですが、患者の価値観や、思想に関わる部分、典型的なのは、輸血を拒否するエホバの証人などがこれにあたります。</a:t>
            </a:r>
            <a:endParaRPr kumimoji="1" lang="en-US" altLang="ja-JP" dirty="0"/>
          </a:p>
          <a:p>
            <a:r>
              <a:rPr kumimoji="1" lang="ja-JP" altLang="en-US" dirty="0"/>
              <a:t>次に、②の説明の有無、程度、方法により、当該患者の自己決定の結果が変わる可能性がある場合、ということですが、例えば、患者の属性や、特に希望すること、こだわりがある場合です。ポイントは、当該患者というところで、一般的に患者さんがこだわるというのではなく、その人個人がこだわっており、説明をうければ結果が変わる可能性がある場合を含みます。</a:t>
            </a:r>
            <a:endParaRPr kumimoji="1" lang="en-US" altLang="ja-JP" dirty="0"/>
          </a:p>
          <a:p>
            <a:r>
              <a:rPr kumimoji="1" lang="ja-JP" altLang="en-US" dirty="0"/>
              <a:t>③の自己決定を検討する機会が十分に与えられていない場合、というのは、意外と忘れがちなのですが、例えば、説明を受けてから自分で検討するだけの時間的な余裕がない場合、あるいは、質問などをしても、医師が話を聞いてくれない場合は、これにあたります。</a:t>
            </a:r>
          </a:p>
        </p:txBody>
      </p:sp>
    </p:spTree>
    <p:extLst>
      <p:ext uri="{BB962C8B-B14F-4D97-AF65-F5344CB8AC3E}">
        <p14:creationId xmlns:p14="http://schemas.microsoft.com/office/powerpoint/2010/main" val="3724470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ここで、最高裁判決の平成１３年１１月２７日をご紹介します。説明義務違反といえば、最も有名な判決がこの平成１３年だと思います。</a:t>
            </a:r>
            <a:endParaRPr kumimoji="1"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事案としては、</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当時４３歳の患者（Ｘ）</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さん</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が、乳がんと診断され、平成３年２月２８日、Ｙ病院で胸筋温存乳房切除術を実施</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したというものです。</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X</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Y</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というのは、法律の世界では、原告を</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X,</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被告を</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Y</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と置くことになっているので、そのようにしています。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　</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Ｘ</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さん</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は、Ｙ</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病院医師は十分な説明をしないまま意思に反して乳房切除術を行ったとして、</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Y</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病院に、</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説明義務違反等（他には乳房温存療法を実施すべき義務違反、他の医療機関に転医させる義務違反</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もありました</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）に基づく１１９１万６８５２円の損害賠償請求訴訟を提起</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しました。</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34981115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第１回目の</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IC</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では、</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①手術生検の結果、しこりは浸潤性の充実腺管がんであること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②入院して手術する必要があること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③手術生検をしたので、手術は早いほうがいいこと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④手術の日は、２月２８日が都合がいいこと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⑤乳房を残す方法も行われているが、この方法については現在までに正確にわかっておらず、放射線で黒くなったり、再手術が必要となることもあること</a:t>
            </a:r>
          </a:p>
          <a:p>
            <a:r>
              <a:rPr kumimoji="1" lang="ja-JP" altLang="en-US" dirty="0"/>
              <a:t>が説明されました。</a:t>
            </a:r>
          </a:p>
        </p:txBody>
      </p:sp>
    </p:spTree>
    <p:extLst>
      <p:ext uri="{BB962C8B-B14F-4D97-AF65-F5344CB8AC3E}">
        <p14:creationId xmlns:p14="http://schemas.microsoft.com/office/powerpoint/2010/main" val="4092199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第２回目（同月２０日）</a:t>
            </a:r>
            <a:r>
              <a:rPr kumimoji="1" lang="ja-JP" altLang="en-US"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a:t>
            </a:r>
            <a:r>
              <a:rPr kumimoji="1" lang="en-US" altLang="ja-JP"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IC</a:t>
            </a:r>
            <a:r>
              <a:rPr kumimoji="1" lang="ja-JP" altLang="en-US"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では、</a:t>
            </a:r>
            <a:endParaRPr kumimoji="1" lang="ja-JP" altLang="ja-JP"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⑥乳房は全部取るが筋肉は残す</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⑦入院期間は１か月くらいで、手術の翌日の午後から一人でトイレに行ける</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ということが説明されました。</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Ｘ</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さん</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は、２回目の説明の際に質問をしようとし</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まし</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たが、医師に拒絶されたので、同月２６日に、手紙（</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これは、</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乳房を残すことについて強い関心を有することが表明されてい</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ます</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）を書いて医師に交付し</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ましたが、医師からは特に反応はありませんでした。</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38721494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１審は説明義務違反が認められましたが、２審の大阪高裁では、説明義務違反はないとされました。</a:t>
            </a: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最高裁は、高裁の結論をひっくり返して、説明義務違反を認めました。</a:t>
            </a: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まず、最高裁は、一般論として、「</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医師は，患者の疾患の治療のために手術を実施するに当たっては，診療契約に基づき，特別の事情のない限り，患者に対し，</a:t>
            </a:r>
            <a:r>
              <a:rPr kumimoji="1" lang="ja-JP" altLang="ja-JP" sz="1200" b="0" i="1"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当該疾患の診断（病名と病状），実施予定の手術の内容，手術に付随する危険性，他に選択可能な治療方法があれば，その内容と利害得失，予後などについて説明すべき義務</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があり，また，医療水準として確立した療法（術式）が複数存在する場合には，患者がそのいずれを選択するかにつき熟慮の上判断することができるような仕方で，</a:t>
            </a:r>
            <a:r>
              <a:rPr kumimoji="1" lang="ja-JP" altLang="ja-JP" sz="1200" b="0" i="1"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それぞれの療法（術式）の違いや利害得失を分かりやすく説明</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することが求められると解される</a:t>
            </a: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」としました。この枠組みの言い回しは、その後の多くの裁判例が引用しています</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2634430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本日ですが、最初に、最近の医療裁判の動向について確認し、医療従事者の行動規範である</a:t>
            </a:r>
            <a:r>
              <a:rPr kumimoji="1" lang="en-US" altLang="ja-JP" dirty="0"/>
              <a:t>IC</a:t>
            </a:r>
            <a:r>
              <a:rPr kumimoji="1" lang="ja-JP" altLang="en-US" dirty="0"/>
              <a:t>と、裁判官の規範である説明義務との間に、やや違いがあるので、それを説明し、</a:t>
            </a:r>
            <a:r>
              <a:rPr kumimoji="1" lang="en-US" altLang="ja-JP" dirty="0"/>
              <a:t>IC</a:t>
            </a:r>
            <a:r>
              <a:rPr kumimoji="1" lang="ja-JP" altLang="en-US" dirty="0"/>
              <a:t>というものが紛争の予防にとって重要であるという説明をします。</a:t>
            </a:r>
            <a:endParaRPr kumimoji="1" lang="en-US" altLang="ja-JP" dirty="0"/>
          </a:p>
          <a:p>
            <a:r>
              <a:rPr kumimoji="1" lang="ja-JP" altLang="en-US" dirty="0"/>
              <a:t>第２のところでは、自己決定権と医師の裁量という多くの裁判がこの二つの要素をどのように考えて判断しているか、最高裁の判例を二つ取り上げて説明します。古い判例ですが、医療側に厳しかった時期に出されたとても有名な判決で、今の裁判例も、この時の最高裁判決の枠組みで判断するなど影響が大きいことから、事案を詳しく見ていきます。</a:t>
            </a:r>
            <a:endParaRPr kumimoji="1" lang="en-US" altLang="ja-JP" dirty="0"/>
          </a:p>
          <a:p>
            <a:r>
              <a:rPr kumimoji="1" lang="ja-JP" altLang="en-US" dirty="0"/>
              <a:t>第３のところですが、抽象的な理屈よりも、実際に、現場でどのような相談が多いのか、いくつかピックアップしてみましたので、現場の問題と具体的な対策について、お話ししたいと思います。</a:t>
            </a:r>
            <a:endParaRPr kumimoji="1" lang="en-US" altLang="ja-JP" dirty="0"/>
          </a:p>
          <a:p>
            <a:endParaRPr kumimoji="1" lang="ja-JP" altLang="en-US" dirty="0"/>
          </a:p>
        </p:txBody>
      </p:sp>
    </p:spTree>
    <p:extLst>
      <p:ext uri="{BB962C8B-B14F-4D97-AF65-F5344CB8AC3E}">
        <p14:creationId xmlns:p14="http://schemas.microsoft.com/office/powerpoint/2010/main" val="1715237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その上で、最高裁は、「</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Ｙは、乳房温存療法について、実施している医療機関も少なくないこと、相当数の実施例があって、同療法を実施した医師の間では積極的な評価もされていること、Ｘの乳がんについて乳房温存療法の適応可能性があること、手術当時乳房温存療法を実施していた医療機関を知っていた</a:t>
            </a: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Ｙは、</a:t>
            </a:r>
            <a:r>
              <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X</a:t>
            </a: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手紙を受け取ったことにより、Ｘの乳がんに乳房温存療法の適応が有るか、現実に実施可能であるのかについて、Ｘが強い関心を有していることを知った</a:t>
            </a: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とし</a:t>
            </a:r>
            <a:endParaRPr kumimoji="1" lang="en-US"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Ｙは、Ｘの乳がんについて、</a:t>
            </a:r>
            <a:r>
              <a:rPr kumimoji="1" lang="ja-JP" altLang="ja-JP" sz="1200" b="0" i="1"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乳房温存療法の適応可能性のあること及び乳房温存療法を実施している医療機関の名称や所在をＹの知る範囲で明確に説明</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し、Ｙにより胸筋温存乳房切除術を受けるか、あるいは乳房温存療法を実施している他の医療機関において同療法を受ける可能性を探るか、その</a:t>
            </a:r>
            <a:r>
              <a:rPr kumimoji="1" lang="ja-JP" altLang="ja-JP" sz="1200" b="0" i="1"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いずれの道を選ぶかについて熟慮して判断する機会を与えるべき義務</a:t>
            </a:r>
            <a:r>
              <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があった</a:t>
            </a:r>
            <a:r>
              <a:rPr kumimoji="1" lang="ja-JP" altLang="en-US"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、としました。</a:t>
            </a:r>
            <a:endParaRPr kumimoji="1" lang="ja-JP" altLang="ja-JP" sz="1200" b="0" i="1"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36714122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ポイントとしては、</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説明義務の基本的なフレームワークを提供</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したこと、</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医療水準として未確立の治療法については、説明義務がないとされるのが原則であるが、例外として、説明義務を負うとした</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点です。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先ほどの①から③で考えてみると、</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治療方法について消極的な評価をしており、自身では実施するつもりがなくても</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①</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患者の価値観や人生観に深く関わり、</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②</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説明により当該患者の</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自己決定の結果が変わる</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可能性がある場合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説明義務違反に問われる可能性がある</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えます。なお、ここに③は記載していませんが、患者は医師に質問をしたり、手紙を書いたりしているのに、医師が対応してくれず、そのことから、③自己決定の機会が十分に与えられなかったということも、言えると思い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4022005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次に、同様に著名な最高裁判決である平成１８年１０月２７日をご紹介します。</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意識障害により一過性脳動脈瘤虚血発作の可能性を指摘され、造影</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CT</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未破裂脳動脈瘤の存在が確認された患者</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（６１歳）</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がコイル塞栓術を受けたところ、術中にコイルが瘤外に逸脱するなどして脳梗塞が生じ死亡した</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事案です。この事案ですが、説明自体は比較的詳細になされており、これで説明義務違反とされるのは医療機関に酷にも思える事案です。ですので、この事案くらいが限界事例ということができると思い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21419549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術前説明</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第１回目</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）は、判決との関係ではあまり重要ではありませんが、</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　</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検査の画像の所見から，左</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内頚</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動脈分岐部に動脈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瘤</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が存在することがほぼ確実になったと告げ</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①</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動脈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瘤</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の治療をするためには脳血管撮影を行う必要があること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②</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現時点で治療を全く希望しないのであれば，脳血管撮影を行う必要がないこと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③</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脳血管撮影ではカテーテルを動脈内にはわせるので，低い確率ではあるが，脳血栓等の合併症があり得ること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など</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が説明されました。</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1912058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術前説明（</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２回目</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）では、</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脳血管撮影の所見</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された上</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①</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脳動脈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瘤</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は，放置しておいても</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6</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割は破裂しないので，治療をしなくても生活を続けることはできるが，</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4</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割は今後</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20</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年の間に破裂するおそれがあること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②</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治療するとすれば，開頭手術とコイル</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塞栓</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術の</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2</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通りの方法があること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③</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開頭手術では</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95</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％が完治するが，</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5</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％は後遺症の残る可能性があること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④</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コイル塞栓術では，後になってコイルが患部から出てきて脳梗塞を起こす可能性があること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が説明されました。</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ここでのポイントは、医師がコイル塞栓術を積極的に勧めず</a:t>
            </a:r>
            <a:r>
              <a:rPr lang="ja-JP" altLang="en-US" sz="1200" dirty="0">
                <a:solidFill>
                  <a:srgbClr val="FF0000"/>
                </a:solidFill>
              </a:rPr>
              <a:t>，</a:t>
            </a:r>
            <a:r>
              <a:rPr kumimoji="1" lang="en-US"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A</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も</a:t>
            </a:r>
            <a:r>
              <a:rPr lang="ja-JP" altLang="en-US" sz="1200" dirty="0">
                <a:solidFill>
                  <a:srgbClr val="FF0000"/>
                </a:solidFill>
              </a:rPr>
              <a:t>，</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開頭手術を選択したというところです。</a:t>
            </a:r>
            <a:endParaRPr kumimoji="1" lang="en-US"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6878948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術前説明（</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３回目</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）がなされましたが、</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動脈瘤が開頭手術をするのが困難な場所に位置しており開頭手術は危険なので，コイル塞栓術を試してみようとの話がカンファレンスであったことを告げ，開頭しないで済むという大きな利点があるとして，</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急遽，</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コイル塞栓術</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が</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勧め</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られました。</a:t>
            </a:r>
            <a:endParaRPr kumimoji="1" lang="en-US"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具体的には、</a:t>
            </a:r>
            <a:endParaRPr kumimoji="1" lang="en-US"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①</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Y2</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医師は，これまでコイル塞栓術を十数例実施しているが，すべて成功していると説明</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②</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が，「以前，後になってコイルが出てきて脳梗塞を起こすおそれがあると話しておられたが，いかがなのでしょうか。」と質問したところ，</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Y</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２医師は，うまくいかないときは無理をせず，直ちにコイルを回収してまた新たに方法を考える旨を答え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ました。</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11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567274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③</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同日の説明は，</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30</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40</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分程度</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でした。</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④</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コイル塞栓術には術中を含め脳梗塞等の合併症の危険があり，合併症により死に至る頻度が</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2</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3</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％とされていることについての説明も行</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われました。</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同日夕方には，</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らから，同月</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28</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日にコイル塞栓術を実施することの承諾を得</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ました。</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37270000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最判がどのような判断を下したかですが、全て読むより、この赤字のポイントの部分のみ説明します。まずは、判断枠組みとして、医療水準として確立した術式が複数存在する場合、いずれを選択するかは、患者自身の生き方や生活の質にもかかわるものでもあるし、としていますが、ここがまさに自己決定権の部分です。そして、医師は、各療法の違いや経過観察も含めた各選択肢の利害得失について、わかりやすく説明することが求められる、としています。この「わかりやすく」というところがポイントです。要するに、単に説明するだけではなく、わかりやすく説明することが求められます。</a:t>
            </a:r>
          </a:p>
        </p:txBody>
      </p:sp>
    </p:spTree>
    <p:extLst>
      <p:ext uri="{BB962C8B-B14F-4D97-AF65-F5344CB8AC3E}">
        <p14:creationId xmlns:p14="http://schemas.microsoft.com/office/powerpoint/2010/main" val="11395268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して、まず、コイル塞栓術について、一般的な合併症や、死亡する可能性については説明はされているのですが、より具体的な説明、動脈瘤が破裂した場合には救命が困難であり、開頭手術が必要になるというところまで説明をするべきとしました。</a:t>
            </a:r>
          </a:p>
        </p:txBody>
      </p:sp>
    </p:spTree>
    <p:extLst>
      <p:ext uri="{BB962C8B-B14F-4D97-AF65-F5344CB8AC3E}">
        <p14:creationId xmlns:p14="http://schemas.microsoft.com/office/powerpoint/2010/main" val="4254301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次に、開頭手術についても、ただ、危険というだけでなく、実際にカンファレンスで判明した問題を具体的に説明する義務があるとしました。</a:t>
            </a:r>
          </a:p>
        </p:txBody>
      </p:sp>
    </p:spTree>
    <p:extLst>
      <p:ext uri="{BB962C8B-B14F-4D97-AF65-F5344CB8AC3E}">
        <p14:creationId xmlns:p14="http://schemas.microsoft.com/office/powerpoint/2010/main" val="2509508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近の医療裁判の動向ですが、平成１６年がピークで、平成２１年からは年間７００から８００件で推移し、令和２年からさらに減少、特に、令和４年は、６４５件、令和５年は、６００件、令和６年は６５８件とさらに減少傾向にあります。この要因としては、訴訟以外の示談交渉、調停、</a:t>
            </a:r>
            <a:r>
              <a:rPr kumimoji="1" lang="en-US" altLang="ja-JP" dirty="0"/>
              <a:t>ADR</a:t>
            </a:r>
            <a:r>
              <a:rPr kumimoji="1" lang="ja-JP" altLang="en-US" dirty="0"/>
              <a:t>という解決方法が増えたこと、医療安全が機能するようになり、提訴前の解決が増えたことが原因として考えられますが、急に減少した理由としては、はっきりしないところはあります。</a:t>
            </a:r>
            <a:endParaRPr kumimoji="1" lang="en-US" altLang="ja-JP" dirty="0"/>
          </a:p>
          <a:p>
            <a:r>
              <a:rPr kumimoji="1" lang="ja-JP" altLang="en-US" dirty="0"/>
              <a:t>また、紛争は増加したと言われます。客観的なデータはなく、あくまで肌感覚にはなります。</a:t>
            </a:r>
            <a:endParaRPr kumimoji="1" lang="en-US" altLang="ja-JP" dirty="0"/>
          </a:p>
          <a:p>
            <a:endParaRPr kumimoji="1" lang="ja-JP" altLang="en-US" dirty="0"/>
          </a:p>
        </p:txBody>
      </p:sp>
    </p:spTree>
    <p:extLst>
      <p:ext uri="{BB962C8B-B14F-4D97-AF65-F5344CB8AC3E}">
        <p14:creationId xmlns:p14="http://schemas.microsoft.com/office/powerpoint/2010/main" val="24552917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らに、最高裁が差戻、つまり、判断をやり直せと命じた東京高裁によれば、保存的に経過を見る方法の当否について、改めて検討する機会を与えられたとはいえない、とされました。保存的治療については、もともと説明をされていたのですが、この方針が急に変わってからの説明ではなされていなかったのです。</a:t>
            </a:r>
            <a:endParaRPr kumimoji="1" lang="en-US" altLang="ja-JP" dirty="0"/>
          </a:p>
          <a:p>
            <a:r>
              <a:rPr kumimoji="1" lang="ja-JP" altLang="en-US" dirty="0"/>
              <a:t>そして、結論としては、説明義務違反の慰謝料としてはかなり高額の８００万円の請求を認容しました。</a:t>
            </a:r>
          </a:p>
        </p:txBody>
      </p:sp>
    </p:spTree>
    <p:extLst>
      <p:ext uri="{BB962C8B-B14F-4D97-AF65-F5344CB8AC3E}">
        <p14:creationId xmlns:p14="http://schemas.microsoft.com/office/powerpoint/2010/main" val="11842526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この平成１８年最判は、平成１３年最判の一般論を前提に、予防的な療法を実施するにあたって、相当に高い医療水準を課したものといえます。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先ほどの①から③に即していうと、</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結果的に</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コイルが瘤外に逸脱</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して死亡しており、①</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患者に与える影響</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が重大</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であったといえます。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また、保存的経過観察を含めた３つの選択肢があり、いずれも医療水準に適うもので、全ての選択肢の利害得失についてわかりやすい説明がされれば、②</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自己決定の結果が変わる</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可能性がある場合</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であったと言えます。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さらに、当初，</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1</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か月弱の期間をかけて熟慮させた上で，患者に「</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開頭手術</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を受けること」を選択させているにもかかわらず，同手術実施の前々日の約</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30</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分ほどの説明だけで，「コイル塞栓術」を受けるという選択に患者の方針を変更させ、③</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自己決定を検討する機会が十分に与えられていない</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点を重視したものと言えます。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3803611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以上より、まとめとしては、</a:t>
            </a:r>
            <a:r>
              <a:rPr lang="ja-JP" altLang="en-US" sz="1200" dirty="0"/>
              <a:t>説明の程度、方法については、医師の合理的裁量は認められますが</a:t>
            </a:r>
            <a:endParaRPr lang="en-US" altLang="ja-JP" sz="1200"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1200" dirty="0"/>
              <a:t>①説明内容が、</a:t>
            </a:r>
            <a:r>
              <a:rPr lang="ja-JP" altLang="ja-JP" sz="1200" dirty="0">
                <a:solidFill>
                  <a:srgbClr val="FF0000"/>
                </a:solidFill>
              </a:rPr>
              <a:t>患者に与える影響</a:t>
            </a:r>
            <a:r>
              <a:rPr lang="ja-JP" altLang="en-US" sz="1200" dirty="0">
                <a:solidFill>
                  <a:srgbClr val="FF0000"/>
                </a:solidFill>
              </a:rPr>
              <a:t>が重大で、患者の価値観や人生観に深く関わる場合</a:t>
            </a:r>
            <a:endParaRPr lang="en-US" altLang="ja-JP" sz="12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1200" dirty="0"/>
              <a:t>②説明の有無、程度、方法により、</a:t>
            </a:r>
            <a:r>
              <a:rPr lang="ja-JP" altLang="en-US" sz="1200" u="sng" dirty="0">
                <a:solidFill>
                  <a:srgbClr val="FF0000"/>
                </a:solidFill>
              </a:rPr>
              <a:t>当該</a:t>
            </a:r>
            <a:r>
              <a:rPr lang="ja-JP" altLang="en-US" sz="1200" dirty="0">
                <a:solidFill>
                  <a:srgbClr val="FF0000"/>
                </a:solidFill>
              </a:rPr>
              <a:t>患者の</a:t>
            </a:r>
            <a:r>
              <a:rPr lang="ja-JP" altLang="ja-JP" sz="1200" dirty="0">
                <a:solidFill>
                  <a:srgbClr val="FF0000"/>
                </a:solidFill>
              </a:rPr>
              <a:t>自己決定の結果が変わる</a:t>
            </a:r>
            <a:r>
              <a:rPr lang="ja-JP" altLang="en-US" sz="1200" dirty="0">
                <a:solidFill>
                  <a:srgbClr val="FF0000"/>
                </a:solidFill>
              </a:rPr>
              <a:t>可能性がある場合</a:t>
            </a:r>
            <a:endParaRPr lang="en-US" altLang="ja-JP" sz="12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1200" dirty="0"/>
              <a:t>③</a:t>
            </a:r>
            <a:r>
              <a:rPr lang="ja-JP" altLang="en-US" sz="1200" dirty="0">
                <a:solidFill>
                  <a:srgbClr val="FF0000"/>
                </a:solidFill>
              </a:rPr>
              <a:t>自己決定を検討する機会が十分に与えられていない場合</a:t>
            </a:r>
            <a:endParaRPr lang="en-US" altLang="ja-JP" sz="12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1200" dirty="0"/>
              <a:t>には、裁量は認められず、自己決定権の侵害になりうるということが言えます。</a:t>
            </a:r>
            <a:endParaRPr lang="en-US" altLang="ja-JP" sz="1200"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dirty="0"/>
              <a:t>これを、前提に、これから、各現場の問題点について説明していきたいと思います。</a:t>
            </a:r>
            <a:endParaRPr kumimoji="1" lang="ja-JP" altLang="en-US" dirty="0"/>
          </a:p>
        </p:txBody>
      </p:sp>
    </p:spTree>
    <p:extLst>
      <p:ext uri="{BB962C8B-B14F-4D97-AF65-F5344CB8AC3E}">
        <p14:creationId xmlns:p14="http://schemas.microsoft.com/office/powerpoint/2010/main" val="13553658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現場の声として一番多いのが、忙しくて説明する時間がない、というものだと思います。診療報酬の観点から、頻回治療や軽度な処置でも、形式的は説明と合意書を取得をしなければならない、という問題もあります。緊急手術や処置の場合、時間的余裕がそもそもない、ということもあります。</a:t>
            </a:r>
          </a:p>
        </p:txBody>
      </p:sp>
    </p:spTree>
    <p:extLst>
      <p:ext uri="{BB962C8B-B14F-4D97-AF65-F5344CB8AC3E}">
        <p14:creationId xmlns:p14="http://schemas.microsoft.com/office/powerpoint/2010/main" val="8459234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0" indent="0">
              <a:buNone/>
              <a:defRPr/>
            </a:pPr>
            <a:r>
              <a:rPr lang="ja-JP" altLang="en-US" sz="1200" dirty="0"/>
              <a:t>先ほどの説明であった、説明の方法や程度について、医師の裁量が広く認められる場合</a:t>
            </a:r>
            <a:endParaRPr lang="en-US" altLang="ja-JP" sz="1200" dirty="0"/>
          </a:p>
          <a:p>
            <a:pPr marL="0" lvl="0" indent="0">
              <a:buNone/>
              <a:defRPr/>
            </a:pPr>
            <a:r>
              <a:rPr lang="ja-JP" altLang="en-US" sz="1200" dirty="0"/>
              <a:t>①</a:t>
            </a:r>
            <a:r>
              <a:rPr lang="ja-JP" altLang="ja-JP" sz="1200" dirty="0"/>
              <a:t>患者に与える影響</a:t>
            </a:r>
            <a:r>
              <a:rPr lang="ja-JP" altLang="en-US" sz="1200" dirty="0"/>
              <a:t>が軽微で、患者の価値観や人生観に関わらない場合</a:t>
            </a:r>
            <a:endParaRPr lang="en-US" altLang="ja-JP" sz="1200" dirty="0"/>
          </a:p>
          <a:p>
            <a:pPr marL="0" lvl="0" indent="0">
              <a:buNone/>
              <a:defRPr/>
            </a:pPr>
            <a:r>
              <a:rPr lang="ja-JP" altLang="en-US" sz="1200" dirty="0"/>
              <a:t>②説明の有無、程度、方法により、</a:t>
            </a:r>
            <a:r>
              <a:rPr lang="ja-JP" altLang="en-US" sz="1200" u="sng" dirty="0"/>
              <a:t>当該</a:t>
            </a:r>
            <a:r>
              <a:rPr lang="ja-JP" altLang="en-US" sz="1200" dirty="0"/>
              <a:t>患者の</a:t>
            </a:r>
            <a:r>
              <a:rPr lang="ja-JP" altLang="ja-JP" sz="1200" dirty="0"/>
              <a:t>自己決定の結果が変わる</a:t>
            </a:r>
            <a:r>
              <a:rPr lang="ja-JP" altLang="en-US" sz="1200" dirty="0"/>
              <a:t>可能性がない場合</a:t>
            </a:r>
            <a:endParaRPr lang="en-US" altLang="ja-JP" sz="1200" dirty="0"/>
          </a:p>
          <a:p>
            <a:pPr marL="0" lvl="0" indent="0">
              <a:buNone/>
              <a:defRPr/>
            </a:pPr>
            <a:r>
              <a:rPr lang="ja-JP" altLang="en-US" sz="1200" dirty="0"/>
              <a:t>③自己決定を検討する機会が少なくても支障がない場合</a:t>
            </a:r>
            <a:endParaRPr lang="en-US" altLang="ja-JP" sz="1200" dirty="0"/>
          </a:p>
          <a:p>
            <a:pPr marL="0" indent="0">
              <a:buNone/>
            </a:pPr>
            <a:r>
              <a:rPr lang="ja-JP" altLang="en-US" sz="1200" dirty="0"/>
              <a:t>には、時間的短縮を図っても差し支えない、ということになります。</a:t>
            </a:r>
            <a:endParaRPr lang="en-US" altLang="ja-JP" sz="1200" dirty="0"/>
          </a:p>
          <a:p>
            <a:pPr marL="0" indent="0">
              <a:buNone/>
            </a:pPr>
            <a:r>
              <a:rPr lang="ja-JP" altLang="en-US" sz="1200" dirty="0"/>
              <a:t>例えば、輸血の同意書については、①エホバの証人のような場合を除いて、患者に与える影響は軽微で、価値観や人生観には関わらない、といえます。また、説明の程度により患者の自己決定の結果が変わる可能性もあまりないと思いますし、検討する機会が少なくても支障がない、とも言えます。</a:t>
            </a:r>
            <a:endParaRPr lang="en-US" altLang="ja-JP" sz="1200" dirty="0"/>
          </a:p>
          <a:p>
            <a:endParaRPr kumimoji="1" lang="ja-JP" altLang="en-US" dirty="0"/>
          </a:p>
        </p:txBody>
      </p:sp>
    </p:spTree>
    <p:extLst>
      <p:ext uri="{BB962C8B-B14F-4D97-AF65-F5344CB8AC3E}">
        <p14:creationId xmlns:p14="http://schemas.microsoft.com/office/powerpoint/2010/main" val="6550049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具体的には、説明を標準化する、具体的にテンプレート化というのがありますし、</a:t>
            </a:r>
            <a:r>
              <a:rPr kumimoji="1" lang="en-US" altLang="ja-JP" dirty="0"/>
              <a:t>IC</a:t>
            </a:r>
            <a:r>
              <a:rPr kumimoji="1" lang="ja-JP" altLang="en-US" dirty="0"/>
              <a:t>の経過記録に記載項目を入れるということがあります。</a:t>
            </a:r>
            <a:endParaRPr kumimoji="1" lang="en-US" altLang="ja-JP" dirty="0"/>
          </a:p>
          <a:p>
            <a:r>
              <a:rPr kumimoji="1" lang="ja-JP" altLang="en-US" dirty="0"/>
              <a:t>当然、説明文書も用いられますが、内容はわかりやすいものである必要がありますし、口頭説明の補充が必要です。</a:t>
            </a:r>
            <a:endParaRPr kumimoji="1" lang="en-US" altLang="ja-JP" dirty="0"/>
          </a:p>
          <a:p>
            <a:r>
              <a:rPr kumimoji="1" lang="ja-JP" altLang="en-US" dirty="0"/>
              <a:t>チェックリスト方式というのもありますが、実際の対話内容が乏しい場合には、説明義務違反とされるリスクはあります。</a:t>
            </a:r>
          </a:p>
        </p:txBody>
      </p:sp>
    </p:spTree>
    <p:extLst>
      <p:ext uri="{BB962C8B-B14F-4D97-AF65-F5344CB8AC3E}">
        <p14:creationId xmlns:p14="http://schemas.microsoft.com/office/powerpoint/2010/main" val="23550907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補助資料の活用ですが、最近は動画について、入院案内などでは導入されている医療機関も多いですが、形式的な</a:t>
            </a:r>
            <a:r>
              <a:rPr kumimoji="1" lang="en-US" altLang="ja-JP" dirty="0"/>
              <a:t>IC</a:t>
            </a:r>
            <a:r>
              <a:rPr kumimoji="1" lang="ja-JP" altLang="en-US" dirty="0"/>
              <a:t>では導入が検討されています。ただし、質問の機会を与える必要があります。</a:t>
            </a:r>
            <a:endParaRPr kumimoji="1" lang="en-US" altLang="ja-JP" dirty="0"/>
          </a:p>
          <a:p>
            <a:r>
              <a:rPr kumimoji="1" lang="ja-JP" altLang="en-US" dirty="0"/>
              <a:t>それから、余裕があるときに、詳しくフォローアップするというのも重要です。</a:t>
            </a:r>
          </a:p>
        </p:txBody>
      </p:sp>
    </p:spTree>
    <p:extLst>
      <p:ext uri="{BB962C8B-B14F-4D97-AF65-F5344CB8AC3E}">
        <p14:creationId xmlns:p14="http://schemas.microsoft.com/office/powerpoint/2010/main" val="18159145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緊急時については、医師の裁量権が広く認められます。この最判昭和５６年というのも、緊急時には、一部の説明事項が不要になる旨判断したものです。</a:t>
            </a:r>
          </a:p>
        </p:txBody>
      </p:sp>
    </p:spTree>
    <p:extLst>
      <p:ext uri="{BB962C8B-B14F-4D97-AF65-F5344CB8AC3E}">
        <p14:creationId xmlns:p14="http://schemas.microsoft.com/office/powerpoint/2010/main" val="4406056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東京地判平成４年８月３１日も、「緊急を要し時間的余裕がないなどの格別の事情がない限り」としています。</a:t>
            </a:r>
          </a:p>
        </p:txBody>
      </p:sp>
    </p:spTree>
    <p:extLst>
      <p:ext uri="{BB962C8B-B14F-4D97-AF65-F5344CB8AC3E}">
        <p14:creationId xmlns:p14="http://schemas.microsoft.com/office/powerpoint/2010/main" val="25993085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defRPr/>
            </a:pPr>
            <a:r>
              <a:rPr lang="ja-JP" altLang="en-US" dirty="0"/>
              <a:t>次に、</a:t>
            </a:r>
            <a:r>
              <a:rPr lang="ja-JP" altLang="ja-JP" dirty="0"/>
              <a:t>医療知識の乏しい患者に対し、どの程度かみ砕いて話せばよいかの判断が難しい</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高齢者、認知機能が低下している患者、</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未成年者、</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日本語が不自由な患者など、説明内容の理解が困難なケースがある</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、という問題があります。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2646405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紛争が増加した背景ですが、権利意識の向上、医療知識の向上、弁護士の増加、患者の増加などがありますが、やはり医療の不確実性に対する国民の不理解というのがあると思います。その他、よく言われるのが、医師と患者家族との間の信頼関係の低下ですが、実際、</a:t>
            </a:r>
            <a:r>
              <a:rPr kumimoji="1" lang="en-US" altLang="ja-JP" dirty="0"/>
              <a:t>IC</a:t>
            </a:r>
            <a:r>
              <a:rPr kumimoji="1" lang="ja-JP" altLang="en-US" dirty="0"/>
              <a:t>はかなり充実しているという印象もあり、実際信頼関係が低下しているのかは、よくわからないところがあります。</a:t>
            </a:r>
          </a:p>
        </p:txBody>
      </p:sp>
    </p:spTree>
    <p:extLst>
      <p:ext uri="{BB962C8B-B14F-4D97-AF65-F5344CB8AC3E}">
        <p14:creationId xmlns:p14="http://schemas.microsoft.com/office/powerpoint/2010/main" val="11672302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「患者の理解力</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に応じて丁寧に説明をする」と言われますが、</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患者の理解力</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をどのように判断するかが問題になります。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患者側に立って考えてみると、専門用語を使用した説明では患者は手術内容を十分に理解できないことが多いといえます。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医師にとっては日常的な言葉でも、患者にとっては、専門用語であると考える必要があります。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また、患者の心理として「医師は忙しい」「こんな簡単な質問をしては申し訳ない」というのがありますので、</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質問がない、黙って聞いているから、患者が理解していると考えるのは誤りであると言えます。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20772468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実際の対応策ですが、当たり前の話かもしれませんが、質問を促し、実際に理解をしているか確認をするということが重要です。このあたりは、</a:t>
            </a:r>
            <a:r>
              <a:rPr kumimoji="1" lang="en-US" altLang="ja-JP" dirty="0"/>
              <a:t>SDM</a:t>
            </a:r>
            <a:r>
              <a:rPr kumimoji="1" lang="ja-JP" altLang="en-US" dirty="0"/>
              <a:t>の考え方につながります。</a:t>
            </a:r>
            <a:endParaRPr kumimoji="1" lang="en-US" altLang="ja-JP" dirty="0"/>
          </a:p>
          <a:p>
            <a:r>
              <a:rPr kumimoji="1" lang="ja-JP" altLang="en-US" dirty="0"/>
              <a:t>また、すでになされていると思いますが、補助資料や、説明文書、図示等の活用、再説明の機会を設ける、ということがあります。</a:t>
            </a:r>
            <a:endParaRPr kumimoji="1" lang="en-US" altLang="ja-JP" dirty="0"/>
          </a:p>
          <a:p>
            <a:r>
              <a:rPr kumimoji="1" lang="ja-JP" altLang="en-US" dirty="0"/>
              <a:t>さらに、看護師さんによるフォローということですが、海外の研究ですが、医師の情報提供の後で看護師が情報のレビューをすることで、患者の理解力が高まるという研究もあります。</a:t>
            </a:r>
          </a:p>
        </p:txBody>
      </p:sp>
    </p:spTree>
    <p:extLst>
      <p:ext uri="{BB962C8B-B14F-4D97-AF65-F5344CB8AC3E}">
        <p14:creationId xmlns:p14="http://schemas.microsoft.com/office/powerpoint/2010/main" val="19451038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高齢者については、</a:t>
            </a:r>
            <a:r>
              <a:rPr kumimoji="1" lang="en-US" altLang="ja-JP" dirty="0"/>
              <a:t>ACP</a:t>
            </a:r>
            <a:r>
              <a:rPr kumimoji="1" lang="ja-JP" altLang="en-US" dirty="0"/>
              <a:t>や</a:t>
            </a:r>
            <a:r>
              <a:rPr kumimoji="1" lang="en-US" altLang="ja-JP" dirty="0"/>
              <a:t>SDM</a:t>
            </a:r>
            <a:r>
              <a:rPr kumimoji="1" lang="ja-JP" altLang="en-US" dirty="0"/>
              <a:t>という考え方があります。</a:t>
            </a:r>
            <a:r>
              <a:rPr kumimoji="1" lang="en-US" altLang="ja-JP" dirty="0"/>
              <a:t>ACP</a:t>
            </a:r>
            <a:r>
              <a:rPr kumimoji="1" lang="ja-JP" altLang="en-US" dirty="0"/>
              <a:t>は、患者だけではなく家族も含めるというのと、長いスパンでの関係性というのがポイントになります。</a:t>
            </a:r>
            <a:endParaRPr kumimoji="1" lang="en-US" altLang="ja-JP" dirty="0"/>
          </a:p>
          <a:p>
            <a:r>
              <a:rPr kumimoji="1" lang="en-US" altLang="ja-JP" dirty="0"/>
              <a:t>SDM</a:t>
            </a:r>
            <a:r>
              <a:rPr kumimoji="1" lang="ja-JP" altLang="en-US" dirty="0"/>
              <a:t>は、患者側と医療側の双方が、意思決定プロセスに参加するというものです。患者の意思というのがどこにあるのかわからないというケースでは、医師が、一つ一つ何を理解し、何を理解していないのか確かめて、患者の想いや考えを聴き出していくことになります。</a:t>
            </a:r>
          </a:p>
        </p:txBody>
      </p:sp>
    </p:spTree>
    <p:extLst>
      <p:ext uri="{BB962C8B-B14F-4D97-AF65-F5344CB8AC3E}">
        <p14:creationId xmlns:p14="http://schemas.microsoft.com/office/powerpoint/2010/main" val="11054640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判断能力を有さない場合、家族等から同意をとるということになります。なお、裁判例では、あくまで、家族等（患者の生き方、考え方に精通し、自己決定を代替しうるもの）とされており、必ずしも身内である必要はありません。</a:t>
            </a:r>
            <a:endParaRPr kumimoji="1" lang="en-US" altLang="ja-JP" dirty="0"/>
          </a:p>
          <a:p>
            <a:r>
              <a:rPr kumimoji="1" lang="ja-JP" altLang="en-US" dirty="0"/>
              <a:t>その他、厚労省の人生最終段階ガイドラインにあるとおりですので、割愛します。</a:t>
            </a:r>
          </a:p>
        </p:txBody>
      </p:sp>
    </p:spTree>
    <p:extLst>
      <p:ext uri="{BB962C8B-B14F-4D97-AF65-F5344CB8AC3E}">
        <p14:creationId xmlns:p14="http://schemas.microsoft.com/office/powerpoint/2010/main" val="26909789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未成年者については、親権者の同意が必要ですが、成人年齢が１８歳未満になりました。成人かどうかよりも、同意能力があるかないか、というのが重要で、未成年でも同意能力があれば、親権者の同意だけでは不可、ということになります。同意能力は、一般的には、小学校高学年、１０歳からと言われますが、侵襲に応じて変わるものであり、一概に１０歳で同意能力があるとはいえません。例えば、１０歳であれば、日常的な診療であれば、同意能力はあるでしょうが、侵襲度の高いものについては、同意能力があるとは言えないので、１０歳の未成年者の同意書のみで、侵襲度の高い医療行為を行うというのは許されません。</a:t>
            </a:r>
            <a:endParaRPr kumimoji="1" lang="en-US" altLang="ja-JP" dirty="0"/>
          </a:p>
          <a:p>
            <a:r>
              <a:rPr kumimoji="1" lang="ja-JP" altLang="en-US" dirty="0"/>
              <a:t>また、インフォームドアセントについては、このガイドラインによれば、小学生であれば、インフォームドアセント、中学生より上であれば、インフォームドコンセント、とされていますので、一つの参考になります。</a:t>
            </a:r>
            <a:endParaRPr kumimoji="1" lang="en-US" altLang="ja-JP" dirty="0"/>
          </a:p>
          <a:p>
            <a:endParaRPr kumimoji="1" lang="ja-JP" altLang="en-US" dirty="0"/>
          </a:p>
        </p:txBody>
      </p:sp>
    </p:spTree>
    <p:extLst>
      <p:ext uri="{BB962C8B-B14F-4D97-AF65-F5344CB8AC3E}">
        <p14:creationId xmlns:p14="http://schemas.microsoft.com/office/powerpoint/2010/main" val="95218156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外国人についても理解力の問題があります。詳しくは検討ができませんが、医療通訳や、自動翻訳ツールが活用されています。ただ、誤訳のリスクがあり、これを患者側の責任とするような同意書が果たして有効かという問題があります。</a:t>
            </a:r>
            <a:endParaRPr kumimoji="1" lang="en-US" altLang="ja-JP" dirty="0"/>
          </a:p>
          <a:p>
            <a:r>
              <a:rPr kumimoji="1" lang="ja-JP" altLang="en-US" dirty="0"/>
              <a:t>厚労省がいくつか資料を出しているので、参考になります。</a:t>
            </a:r>
            <a:endParaRPr kumimoji="1" lang="en-US" altLang="ja-JP" dirty="0"/>
          </a:p>
          <a:p>
            <a:r>
              <a:rPr kumimoji="1" lang="ja-JP" altLang="en-US" dirty="0"/>
              <a:t>外国人の場合、特有の文化的背景に配慮するというのも重要です。</a:t>
            </a:r>
          </a:p>
        </p:txBody>
      </p:sp>
    </p:spTree>
    <p:extLst>
      <p:ext uri="{BB962C8B-B14F-4D97-AF65-F5344CB8AC3E}">
        <p14:creationId xmlns:p14="http://schemas.microsoft.com/office/powerpoint/2010/main" val="18206939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kumimoji="1" lang="ja-JP" altLang="en-US" dirty="0"/>
              <a:t>次に合併症やリスクの問題があります。</a:t>
            </a:r>
            <a:endParaRPr kumimoji="1" lang="en-US" altLang="ja-JP" dirty="0"/>
          </a:p>
          <a:p>
            <a:pPr marL="0" indent="0">
              <a:buNone/>
            </a:pPr>
            <a:r>
              <a:rPr lang="ja-JP" altLang="ja-JP" sz="1200" dirty="0"/>
              <a:t>合併症・リスク</a:t>
            </a:r>
            <a:r>
              <a:rPr lang="ja-JP" altLang="en-US" sz="1200" dirty="0"/>
              <a:t>について、</a:t>
            </a:r>
            <a:r>
              <a:rPr lang="ja-JP" altLang="ja-JP" sz="1200" dirty="0"/>
              <a:t>どこまでを伝えるべきか悩む（頻度の低い重篤な副作用など）</a:t>
            </a:r>
            <a:r>
              <a:rPr lang="ja-JP" altLang="en-US" sz="1200" dirty="0"/>
              <a:t>という問題、</a:t>
            </a:r>
            <a:endParaRPr lang="ja-JP" altLang="ja-JP" sz="1200" dirty="0"/>
          </a:p>
          <a:p>
            <a:pPr marL="0" indent="0">
              <a:buNone/>
            </a:pPr>
            <a:r>
              <a:rPr lang="ja-JP" altLang="en-US" sz="1200" dirty="0"/>
              <a:t>リスクの話を詳しくすれば患者や家族は不安になり治療に支障をきたすので、話がしにくいという問題もあります。</a:t>
            </a:r>
            <a:endParaRPr lang="en-US" altLang="ja-JP" sz="1200" dirty="0"/>
          </a:p>
          <a:p>
            <a:pPr marL="0" indent="0">
              <a:buNone/>
            </a:pPr>
            <a:r>
              <a:rPr lang="ja-JP" altLang="en-US" sz="1200" dirty="0"/>
              <a:t>リスクの頻度について、具体的数値をあげるかどうかという問題もあります。</a:t>
            </a:r>
            <a:endParaRPr lang="ja-JP" altLang="ja-JP" sz="1200" dirty="0"/>
          </a:p>
          <a:p>
            <a:endParaRPr kumimoji="1" lang="ja-JP" altLang="en-US" dirty="0"/>
          </a:p>
        </p:txBody>
      </p:sp>
    </p:spTree>
    <p:extLst>
      <p:ext uri="{BB962C8B-B14F-4D97-AF65-F5344CB8AC3E}">
        <p14:creationId xmlns:p14="http://schemas.microsoft.com/office/powerpoint/2010/main" val="123135303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発生頻度の高い</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合併症</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については</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、複数の裁判例で、</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比較的詳細に</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後遺症の残る可能性や死亡する可能性について、</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具体的な数値</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を挙げて説明するべき</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とされています。</a:t>
            </a:r>
            <a:endParaRPr kumimoji="1" lang="ja-JP" altLang="en-US" dirty="0"/>
          </a:p>
        </p:txBody>
      </p:sp>
    </p:spTree>
    <p:extLst>
      <p:ext uri="{BB962C8B-B14F-4D97-AF65-F5344CB8AC3E}">
        <p14:creationId xmlns:p14="http://schemas.microsoft.com/office/powerpoint/2010/main" val="35668347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稀で軽微な</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合併症（</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偶発症</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については</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網羅的数値は不要</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とされ</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ます。</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重大な結果が発生する可能性が低い場合には、説明を省略して簡単な説明をすることが許されるとした</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裁判例があります。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他方で、発症確率が極めて低い場合でも、</a:t>
            </a:r>
            <a:r>
              <a:rPr kumimoji="1" lang="ja-JP" altLang="ja-JP"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重大な結果が生じる可能性が高い場合</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には、その合併症について説明義務が肯定されることもある</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とされるので、注意が必要です。</a:t>
            </a:r>
            <a:endParaRPr kumimoji="1" lang="ja-JP" altLang="en-US" dirty="0"/>
          </a:p>
        </p:txBody>
      </p:sp>
    </p:spTree>
    <p:extLst>
      <p:ext uri="{BB962C8B-B14F-4D97-AF65-F5344CB8AC3E}">
        <p14:creationId xmlns:p14="http://schemas.microsoft.com/office/powerpoint/2010/main" val="21128424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ja-JP" sz="1200" dirty="0"/>
              <a:t>合併症・副作用として確立しているものとは言い難いものについて</a:t>
            </a:r>
            <a:r>
              <a:rPr lang="ja-JP" altLang="en-US" sz="1200" dirty="0"/>
              <a:t>、</a:t>
            </a:r>
            <a:r>
              <a:rPr lang="ja-JP" altLang="ja-JP" sz="1200" dirty="0"/>
              <a:t>患者が特にその点について説明を求めているなど特段の事情などがない限り、患者が自己の治療方法について理解するために必要な情報とまではいえず、医師はその説明義務を負うものではない</a:t>
            </a:r>
            <a:r>
              <a:rPr lang="ja-JP" altLang="en-US" sz="1200" dirty="0"/>
              <a:t>とした、令和</a:t>
            </a:r>
            <a:r>
              <a:rPr lang="en-US" altLang="ja-JP" sz="1200" dirty="0"/>
              <a:t>4</a:t>
            </a:r>
            <a:r>
              <a:rPr lang="ja-JP" altLang="en-US" sz="1200" dirty="0"/>
              <a:t>年の裁判例があります。</a:t>
            </a:r>
            <a:endParaRPr kumimoji="1" lang="ja-JP" altLang="en-US" dirty="0"/>
          </a:p>
        </p:txBody>
      </p:sp>
    </p:spTree>
    <p:extLst>
      <p:ext uri="{BB962C8B-B14F-4D97-AF65-F5344CB8AC3E}">
        <p14:creationId xmlns:p14="http://schemas.microsoft.com/office/powerpoint/2010/main" val="3378479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次に行為規範と裁判規範という用語ですが、いわゆる</a:t>
            </a:r>
            <a:r>
              <a:rPr kumimoji="1" lang="en-US" altLang="ja-JP" dirty="0"/>
              <a:t>IC</a:t>
            </a:r>
            <a:r>
              <a:rPr kumimoji="1" lang="ja-JP" altLang="en-US" dirty="0"/>
              <a:t>というのは、臨床医療の現場での医療者の行為規範になります。それに対して、裁判官の判断基準として、説明義務という言葉が使われます。法律家からすると、むしろ説明義務という言葉を使うことが多いです。説明義務には、</a:t>
            </a:r>
            <a:r>
              <a:rPr kumimoji="1" lang="en-US" altLang="ja-JP" dirty="0"/>
              <a:t>IC</a:t>
            </a:r>
            <a:r>
              <a:rPr kumimoji="1" lang="ja-JP" altLang="en-US" dirty="0"/>
              <a:t>以外の説明義務、例えば、顛末報告義務なども含み、広い概念になります。</a:t>
            </a:r>
          </a:p>
        </p:txBody>
      </p:sp>
    </p:spTree>
    <p:extLst>
      <p:ext uri="{BB962C8B-B14F-4D97-AF65-F5344CB8AC3E}">
        <p14:creationId xmlns:p14="http://schemas.microsoft.com/office/powerpoint/2010/main" val="397582983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a:t>説明項目の中でも、合併症・リスクは、最も不足しがちな項目であるといえます。</a:t>
            </a:r>
            <a:endParaRPr lang="en-US" altLang="ja-JP" sz="1200" dirty="0"/>
          </a:p>
          <a:p>
            <a:pPr marL="0" indent="0">
              <a:buNone/>
            </a:pPr>
            <a:r>
              <a:rPr lang="ja-JP" altLang="en-US" sz="1200" dirty="0"/>
              <a:t>合併症・リスクの説明不足は、医師に対する不信を招き、訴訟になる原因の一つですので、リスク説明を最小限にしたいという意識は危険だと思います。</a:t>
            </a:r>
            <a:endParaRPr lang="en-US" altLang="ja-JP" sz="1200" dirty="0"/>
          </a:p>
          <a:p>
            <a:pPr marL="0" indent="0">
              <a:buNone/>
            </a:pPr>
            <a:r>
              <a:rPr lang="ja-JP" altLang="en-US" sz="1200" dirty="0"/>
              <a:t>　 </a:t>
            </a:r>
            <a:endParaRPr lang="en-US" altLang="ja-JP" sz="1200" dirty="0"/>
          </a:p>
          <a:p>
            <a:endParaRPr kumimoji="1" lang="ja-JP" altLang="en-US" dirty="0"/>
          </a:p>
        </p:txBody>
      </p:sp>
    </p:spTree>
    <p:extLst>
      <p:ext uri="{BB962C8B-B14F-4D97-AF65-F5344CB8AC3E}">
        <p14:creationId xmlns:p14="http://schemas.microsoft.com/office/powerpoint/2010/main" val="248672984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a:t>リスクを説明した上で、治療によって得られるものを説明するということになります。</a:t>
            </a:r>
            <a:endParaRPr lang="en-US" altLang="ja-JP" sz="1200" dirty="0"/>
          </a:p>
          <a:p>
            <a:pPr marL="0" indent="0">
              <a:buNone/>
            </a:pPr>
            <a:r>
              <a:rPr lang="ja-JP" altLang="ja-JP" sz="1200" dirty="0"/>
              <a:t>発生頻度の高い</a:t>
            </a:r>
            <a:r>
              <a:rPr lang="ja-JP" altLang="en-US" sz="1200" dirty="0"/>
              <a:t>合併症については具体的な数値まで説明しますが、頻度が低くても重大な結果が生じるものは具体的に説明するということになります。</a:t>
            </a:r>
            <a:endParaRPr lang="en-US" altLang="ja-JP" sz="1200" dirty="0"/>
          </a:p>
          <a:p>
            <a:pPr marL="0" indent="0">
              <a:buNone/>
            </a:pPr>
            <a:r>
              <a:rPr lang="ja-JP" altLang="en-US" sz="1200" dirty="0"/>
              <a:t>それから、リスクの内容を具体的に説明する、例えば、出血の危険というだけでなく、なぜ、出血する可能性があるのか、出血すると何が起こるのか、というところまで具体的に説明すると患者さんの記憶に残ります。</a:t>
            </a:r>
            <a:endParaRPr kumimoji="1" lang="ja-JP" altLang="en-US" dirty="0"/>
          </a:p>
        </p:txBody>
      </p:sp>
    </p:spTree>
    <p:extLst>
      <p:ext uri="{BB962C8B-B14F-4D97-AF65-F5344CB8AC3E}">
        <p14:creationId xmlns:p14="http://schemas.microsoft.com/office/powerpoint/2010/main" val="36982746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代替的治療法については、</a:t>
            </a:r>
            <a:endParaRPr kumimoji="1"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・どこまで説明すればいいか。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・患者に関心がない場合にも必要か。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・患者の希望が強い場合、どこまで聞き入れる必要があるか。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・医療水準として不確立の療法まで説明をする必要があるか。</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r>
              <a:rPr kumimoji="1" lang="ja-JP" altLang="en-US" dirty="0"/>
              <a:t>という問題があります。</a:t>
            </a:r>
          </a:p>
        </p:txBody>
      </p:sp>
    </p:spTree>
    <p:extLst>
      <p:ext uri="{BB962C8B-B14F-4D97-AF65-F5344CB8AC3E}">
        <p14:creationId xmlns:p14="http://schemas.microsoft.com/office/powerpoint/2010/main" val="11057100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先ほどご紹介した平成１３年最判と平成１８年最判によれば、</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医療水準として確立した療法が複数存在する場合、そのすべてについて説明義務があ</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り、療法の違いや利害得失をわかりやすく説明する必要がある、</a:t>
            </a:r>
            <a:r>
              <a:rPr lang="ja-JP" altLang="en-US" sz="1200" dirty="0"/>
              <a:t>未確立の療法についても、患者側の関心が強い場合には、詳細に説明する必要があるということになります。</a:t>
            </a:r>
            <a:endParaRPr lang="en-US" altLang="ja-JP" sz="1200"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ただ、この二つの最判の考え方が当てはまらないとする裁判例もあります。例えば、</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術式の違いによって合併症の危険や予後の見通しに有意な差が認められない場合、患者や家族が術前から関心を抱いていたわけではない場合（大阪地判平成２４年３月２７日）には説明義務があるとは言えない</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とした、裁判例があります。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　</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1735247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a:t>代替的治療法についての対応策としては、</a:t>
            </a:r>
            <a:endParaRPr lang="en-US" altLang="ja-JP" sz="1200" dirty="0"/>
          </a:p>
          <a:p>
            <a:pPr marL="0" indent="0">
              <a:buNone/>
            </a:pPr>
            <a:r>
              <a:rPr lang="ja-JP" altLang="en-US" sz="1200" dirty="0"/>
              <a:t>詳細な説明文書を用いるということになりますが、</a:t>
            </a:r>
            <a:endParaRPr lang="en-US" altLang="ja-JP" sz="1200" dirty="0"/>
          </a:p>
          <a:p>
            <a:pPr marL="0" indent="0">
              <a:buNone/>
            </a:pPr>
            <a:r>
              <a:rPr lang="ja-JP" altLang="en-US" sz="1200" dirty="0"/>
              <a:t>説明文書が改訂されていない、説明文書に直ちに当てはまらない場合、というのがありますので、説明の補充をカルテ記載する必要があります。</a:t>
            </a:r>
            <a:endParaRPr lang="en-US" altLang="ja-JP" sz="1200" dirty="0"/>
          </a:p>
          <a:p>
            <a:pPr marL="0" indent="0">
              <a:buNone/>
            </a:pPr>
            <a:r>
              <a:rPr lang="ja-JP" altLang="en-US" sz="1200" dirty="0"/>
              <a:t>患者側との共通のツールとしての診療ガイドラインの活用</a:t>
            </a:r>
            <a:r>
              <a:rPr kumimoji="1" lang="ja-JP" altLang="en-US" dirty="0"/>
              <a:t>などが挙げられますが、ガイドラインは、患者側にとっては、ハードルが高いという問題はあると思います。</a:t>
            </a:r>
          </a:p>
        </p:txBody>
      </p:sp>
    </p:spTree>
    <p:extLst>
      <p:ext uri="{BB962C8B-B14F-4D97-AF65-F5344CB8AC3E}">
        <p14:creationId xmlns:p14="http://schemas.microsoft.com/office/powerpoint/2010/main" val="14855956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dirty="0"/>
              <a:t>次に患者さんが判断を委ねる場合、</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「先生におまかせします」と言われ、説明の必要性をどう扱うか迷う</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という問題があります。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自律的意思決定を尊重すべき</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a:t>
            </a:r>
            <a:r>
              <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IC</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の本来の目的と</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の乖離の問題です。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62490485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お任せしますの場合、</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患者の免除の意思決定が任意で合理的な過程を経てくだされたものである限り、説明なしで医療行為ができる</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説明要件だけではなく同意要件も</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省略が</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可能</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とする立場があります。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ただ、</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説明と同意を省略することは許されないという立場も</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あります。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任せるという患者は医師への信頼が強い</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反面</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、信頼がなくなった時のリスクは高い</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ので説明はなされたほうがいいと思います。</a:t>
            </a:r>
            <a:endPar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14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8061681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東京高判平成１６年１０月２８日の事例ですが、先生の良いようにやってください、というのが患者の意思でしたが、実際には手術適応がなかったうえに、当初の同意の範囲を超えて切除をしてしまい、結果的に亡くなられたという事案です。</a:t>
            </a:r>
          </a:p>
        </p:txBody>
      </p:sp>
    </p:spTree>
    <p:extLst>
      <p:ext uri="{BB962C8B-B14F-4D97-AF65-F5344CB8AC3E}">
        <p14:creationId xmlns:p14="http://schemas.microsoft.com/office/powerpoint/2010/main" val="37389255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この事案で、裁判例は、患者が判断を委ねていても、ステージが違っていたことが判明した時点で、どのような切除術をするのか、患者家族に対して、説明をするべき義務があるとしました。</a:t>
            </a:r>
          </a:p>
        </p:txBody>
      </p:sp>
    </p:spTree>
    <p:extLst>
      <p:ext uri="{BB962C8B-B14F-4D97-AF65-F5344CB8AC3E}">
        <p14:creationId xmlns:p14="http://schemas.microsoft.com/office/powerpoint/2010/main" val="80593512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a:sym typeface="+mn-ea"/>
              </a:rPr>
              <a:t>患者さんの、</a:t>
            </a:r>
            <a:r>
              <a:rPr lang="ja-JP" altLang="ja-JP" sz="1200" dirty="0">
                <a:sym typeface="+mn-ea"/>
              </a:rPr>
              <a:t>任せること自体の意思は尊重</a:t>
            </a:r>
            <a:r>
              <a:rPr lang="ja-JP" altLang="en-US" sz="1200" dirty="0">
                <a:sym typeface="+mn-ea"/>
              </a:rPr>
              <a:t>していいと思いますが、</a:t>
            </a:r>
            <a:endParaRPr lang="en-US" altLang="ja-JP" sz="1200" dirty="0"/>
          </a:p>
          <a:p>
            <a:pPr marL="0" indent="0">
              <a:buNone/>
            </a:pPr>
            <a:r>
              <a:rPr lang="ja-JP" altLang="ja-JP" sz="1200" dirty="0"/>
              <a:t>選択肢の説明は行い、理解していただくとともに同意書も取得する</a:t>
            </a:r>
            <a:r>
              <a:rPr lang="ja-JP" altLang="en-US" sz="1200" dirty="0"/>
              <a:t>べきです。実際の現場でも、患者さんが任せると言っていても、一定以上のリスクがある場合には、一律に</a:t>
            </a:r>
            <a:r>
              <a:rPr lang="en-US" altLang="ja-JP" sz="1200" dirty="0"/>
              <a:t>IC</a:t>
            </a:r>
            <a:r>
              <a:rPr lang="ja-JP" altLang="en-US" sz="1200" dirty="0"/>
              <a:t>をしているのではないかと思います。</a:t>
            </a:r>
            <a:endParaRPr lang="en-US" altLang="ja-JP" sz="1200" dirty="0"/>
          </a:p>
          <a:p>
            <a:pPr marL="0" indent="0">
              <a:buNone/>
            </a:pPr>
            <a:r>
              <a:rPr lang="ja-JP" altLang="en-US" sz="1200" dirty="0"/>
              <a:t>記録方法として、</a:t>
            </a:r>
            <a:r>
              <a:rPr lang="ja-JP" altLang="ja-JP" sz="1200" dirty="0"/>
              <a:t>患者が十分理解したうえで委ねている場合、それを明記して記録</a:t>
            </a:r>
            <a:r>
              <a:rPr lang="ja-JP" altLang="en-US" sz="1200" dirty="0"/>
              <a:t>する</a:t>
            </a:r>
            <a:endParaRPr lang="en-US" altLang="ja-JP" sz="1200" dirty="0"/>
          </a:p>
          <a:p>
            <a:pPr marL="0" indent="0">
              <a:buNone/>
            </a:pPr>
            <a:r>
              <a:rPr lang="ja-JP" altLang="ja-JP" sz="1200" dirty="0"/>
              <a:t>「ご本人が</a:t>
            </a:r>
            <a:r>
              <a:rPr lang="ja-JP" altLang="en-US" sz="1200" dirty="0"/>
              <a:t>説明内容を理解して</a:t>
            </a:r>
            <a:r>
              <a:rPr lang="ja-JP" altLang="ja-JP" sz="1200" dirty="0"/>
              <a:t>医師に治療の決定を委ねることを希望されました」</a:t>
            </a:r>
            <a:r>
              <a:rPr lang="ja-JP" altLang="en-US" sz="1200" dirty="0"/>
              <a:t>等の記載方法があります。</a:t>
            </a:r>
            <a:endParaRPr lang="ja-JP" altLang="ja-JP" sz="1200" dirty="0"/>
          </a:p>
          <a:p>
            <a:pPr marL="0" indent="0">
              <a:buNone/>
            </a:pPr>
            <a:endParaRPr lang="ja-JP" altLang="ja-JP" sz="1200" dirty="0"/>
          </a:p>
          <a:p>
            <a:endParaRPr kumimoji="1" lang="ja-JP" altLang="en-US" dirty="0"/>
          </a:p>
        </p:txBody>
      </p:sp>
    </p:spTree>
    <p:extLst>
      <p:ext uri="{BB962C8B-B14F-4D97-AF65-F5344CB8AC3E}">
        <p14:creationId xmlns:p14="http://schemas.microsoft.com/office/powerpoint/2010/main" val="23792476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行為規範のほうがより進んでいる側面もあります。例えば、高齢者社会での変革として、</a:t>
            </a:r>
            <a:r>
              <a:rPr kumimoji="1" lang="en-US" altLang="ja-JP" dirty="0"/>
              <a:t>SDM</a:t>
            </a:r>
            <a:r>
              <a:rPr kumimoji="1" lang="ja-JP" altLang="en-US" dirty="0"/>
              <a:t>や</a:t>
            </a:r>
            <a:r>
              <a:rPr kumimoji="1" lang="en-US" altLang="ja-JP" dirty="0"/>
              <a:t>ACP</a:t>
            </a:r>
            <a:r>
              <a:rPr kumimoji="1" lang="ja-JP" altLang="en-US" dirty="0"/>
              <a:t>という概念がありますが、裁判ではこのような考えまでは至っていません。また、患者家族に対する</a:t>
            </a:r>
            <a:r>
              <a:rPr kumimoji="1" lang="en-US" altLang="ja-JP" dirty="0"/>
              <a:t>IC</a:t>
            </a:r>
            <a:r>
              <a:rPr kumimoji="1" lang="ja-JP" altLang="en-US" dirty="0"/>
              <a:t>も、現場ではするのが当たり前という感覚があると思いますが、裁判上は、患者家族に対する説明義務は、例外的な場面に限り、発生するにとどまります。</a:t>
            </a:r>
          </a:p>
        </p:txBody>
      </p:sp>
    </p:spTree>
    <p:extLst>
      <p:ext uri="{BB962C8B-B14F-4D97-AF65-F5344CB8AC3E}">
        <p14:creationId xmlns:p14="http://schemas.microsoft.com/office/powerpoint/2010/main" val="37155029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次に、不合理な治療法であっても、患者が希望する場合には、尊重するのが自己決定権ではないか</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患者が治療を拒否する場合には、どこまで介入するべきか</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という悩ましい問題があります。</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endParaRPr kumimoji="1" lang="ja-JP" altLang="en-US" dirty="0"/>
          </a:p>
        </p:txBody>
      </p:sp>
    </p:spTree>
    <p:extLst>
      <p:ext uri="{BB962C8B-B14F-4D97-AF65-F5344CB8AC3E}">
        <p14:creationId xmlns:p14="http://schemas.microsoft.com/office/powerpoint/2010/main" val="401762473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最判平成１２年２月２９日は、いわゆるエホバの証人の裁判例ですが、輸血を拒否するというのは不合理な治療方法ではあるが、患者の意思決定を重視するべきとしたものです。</a:t>
            </a:r>
          </a:p>
        </p:txBody>
      </p:sp>
    </p:spTree>
    <p:extLst>
      <p:ext uri="{BB962C8B-B14F-4D97-AF65-F5344CB8AC3E}">
        <p14:creationId xmlns:p14="http://schemas.microsoft.com/office/powerpoint/2010/main" val="170415277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ただし、患者の自己決定とはいえ、効果の劣る治療方法を選択した場合には、それを無条件に受け入れてはならないとした裁判例があります。この宮﨑地判というのは、詳しく説明できませんが、注意が必要です。</a:t>
            </a:r>
          </a:p>
        </p:txBody>
      </p:sp>
    </p:spTree>
    <p:extLst>
      <p:ext uri="{BB962C8B-B14F-4D97-AF65-F5344CB8AC3E}">
        <p14:creationId xmlns:p14="http://schemas.microsoft.com/office/powerpoint/2010/main" val="428043840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この宮﨑地判ですが、患者が直ちに賛成はしなかったが明確に拒否したのではない限り、患者側が的確な判断を行うことができるようにする義務がある、としました。</a:t>
            </a:r>
          </a:p>
        </p:txBody>
      </p:sp>
    </p:spTree>
    <p:extLst>
      <p:ext uri="{BB962C8B-B14F-4D97-AF65-F5344CB8AC3E}">
        <p14:creationId xmlns:p14="http://schemas.microsoft.com/office/powerpoint/2010/main" val="40309265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次に東京地判平成１８年１０月１８日の事案ですが、患者さんが入院を拒否していたので、これを経過観察としたところ、患者さんが自宅で死亡したという事案です。</a:t>
            </a:r>
          </a:p>
        </p:txBody>
      </p:sp>
    </p:spTree>
    <p:extLst>
      <p:ext uri="{BB962C8B-B14F-4D97-AF65-F5344CB8AC3E}">
        <p14:creationId xmlns:p14="http://schemas.microsoft.com/office/powerpoint/2010/main" val="372339078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72601971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患者に誤解があって入院を拒否している場合には、その誤解を解くために十分な説明をする義務があるとして、説明義務違反を認めましたが、現場からすると非常識と言われ、批判もされている裁判例です。</a:t>
            </a:r>
          </a:p>
        </p:txBody>
      </p:sp>
    </p:spTree>
    <p:extLst>
      <p:ext uri="{BB962C8B-B14F-4D97-AF65-F5344CB8AC3E}">
        <p14:creationId xmlns:p14="http://schemas.microsoft.com/office/powerpoint/2010/main" val="14851329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とめますと、患者の自己決定権は尊重しなければならないが、標準的な治療方法を選択せずに効果の劣る治療法を選択した場合には、患者の選択を無条件に受け入れず、患者が医師の説明を理解したかどうかを再確認しなければならないということがいえます。これを「</a:t>
            </a:r>
            <a:r>
              <a:rPr kumimoji="1" lang="ja-JP" altLang="en-US" sz="1200" b="0" i="0" u="none" strike="noStrike" kern="0" cap="none" spc="0" normalizeH="0" baseline="0" noProof="0" dirty="0">
                <a:ln>
                  <a:noFill/>
                </a:ln>
                <a:solidFill>
                  <a:srgbClr val="FF0000"/>
                </a:solidFill>
                <a:effectLst/>
                <a:uLnTx/>
                <a:uFillTx/>
                <a:latin typeface="Arial" panose="020B0604020202020204" pitchFamily="34" charset="0"/>
                <a:ea typeface="ＭＳ Ｐ明朝" panose="02020600040205080304" pitchFamily="18" charset="-128"/>
                <a:cs typeface="+mn-cs"/>
              </a:rPr>
              <a:t>積極的説明義務</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」といい、近年説明義務違反とされている事例が増えているので、注意する必要があります。</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また、</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治療自体を拒否している患者に対して、</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一般的には、</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説得する必要はないとされ</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ています</a:t>
            </a:r>
            <a:r>
              <a:rPr kumimoji="1" lang="ja-JP"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が、患者に生じうるリスクが大きく、患者にに誤解があるような場合には、誤解を解くための適切な説明が求められるので</a:t>
            </a: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、これも注意が必要です。</a:t>
            </a:r>
            <a:endParaRPr kumimoji="1" lang="ja-JP" altLang="en-US" dirty="0"/>
          </a:p>
        </p:txBody>
      </p:sp>
    </p:spTree>
    <p:extLst>
      <p:ext uri="{BB962C8B-B14F-4D97-AF65-F5344CB8AC3E}">
        <p14:creationId xmlns:p14="http://schemas.microsoft.com/office/powerpoint/2010/main" val="351788915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最後に記録の問題があります。</a:t>
            </a:r>
            <a:endParaRPr kumimoji="1"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・ただでさえ時間がないのに、細かく記録までするのは煩雑</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・説明文書と同意文書以外に、カルテ記載をするというのは煩雑</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・記載漏れによる、法的リスクが大きい</a:t>
            </a:r>
            <a:endParaRPr kumimoji="1" lang="en-US" altLang="ja-JP"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Arial" panose="020B0604020202020204" pitchFamily="34" charset="0"/>
                <a:ea typeface="ＭＳ Ｐ明朝" panose="02020600040205080304" pitchFamily="18" charset="-128"/>
                <a:cs typeface="+mn-cs"/>
              </a:rPr>
              <a:t>という問題です。</a:t>
            </a:r>
            <a:endParaRPr kumimoji="1" lang="ja-JP" altLang="en-US" dirty="0"/>
          </a:p>
        </p:txBody>
      </p:sp>
    </p:spTree>
    <p:extLst>
      <p:ext uri="{BB962C8B-B14F-4D97-AF65-F5344CB8AC3E}">
        <p14:creationId xmlns:p14="http://schemas.microsoft.com/office/powerpoint/2010/main" val="335647299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東京地判平成１９年３月１６日というのは、よく紹介される裁判例です。具体的な内容は省略しますが、帝王切開の同意書には、経膣分娩のリスクが記載されていませんでしたが、看護記録の具体的な記載から経膣分娩を行うにあたっての危険性について説明が行われたと認定されています。</a:t>
            </a:r>
          </a:p>
        </p:txBody>
      </p:sp>
    </p:spTree>
    <p:extLst>
      <p:ext uri="{BB962C8B-B14F-4D97-AF65-F5344CB8AC3E}">
        <p14:creationId xmlns:p14="http://schemas.microsoft.com/office/powerpoint/2010/main" val="2295751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裁判官の判断基準は、平成１０年から２０年の間に確立した、医療側に厳しい高度な説明義務が前提になります。最高裁の判例というのは権威があり、日々進歩する医療とは異なり、いつまでも拘束されるという側面があります。</a:t>
            </a:r>
            <a:endParaRPr kumimoji="1" lang="en-US" altLang="ja-JP" dirty="0"/>
          </a:p>
          <a:p>
            <a:r>
              <a:rPr kumimoji="1" lang="ja-JP" altLang="en-US" dirty="0"/>
              <a:t>また、裁判官や弁護士は医療の素人で、弁護士による書面での主張、書面での立証から、裁判所が判断をするので、現場のことはわかりません。したがって、しばしば現場からは非常識と言われる判断がなされることがあります。</a:t>
            </a:r>
            <a:endParaRPr kumimoji="1" lang="en-US" altLang="ja-JP" dirty="0"/>
          </a:p>
          <a:p>
            <a:r>
              <a:rPr kumimoji="1" lang="ja-JP" altLang="en-US" dirty="0"/>
              <a:t>さらに、医療裁判というのは患者側にとってハードルが高いため、過失や因果関係を立証できないということがよくあります。その場合、ゼロになるのは気の毒ということで、説明義務違反を認め、金額としては少ないですが、慰謝料を支払わせて解決するということもあります。</a:t>
            </a:r>
            <a:endParaRPr kumimoji="1" lang="en-US" altLang="ja-JP" dirty="0"/>
          </a:p>
          <a:p>
            <a:r>
              <a:rPr kumimoji="1" lang="ja-JP" altLang="en-US" dirty="0"/>
              <a:t>このように、現場からすると時には非常識な判断にはなることもありますが、リスクとして知らなければなりません。</a:t>
            </a:r>
            <a:endParaRPr kumimoji="1" lang="en-US" altLang="ja-JP" dirty="0"/>
          </a:p>
          <a:p>
            <a:r>
              <a:rPr kumimoji="1" lang="ja-JP" altLang="en-US" dirty="0"/>
              <a:t>また、</a:t>
            </a:r>
            <a:r>
              <a:rPr kumimoji="1" lang="en-US" altLang="ja-JP" dirty="0"/>
              <a:t>IC</a:t>
            </a:r>
            <a:r>
              <a:rPr kumimoji="1" lang="ja-JP" altLang="en-US" dirty="0"/>
              <a:t>には、リスクだけではなく、紛争の予防というプラスの面もあります。</a:t>
            </a:r>
            <a:endParaRPr kumimoji="1" lang="en-US" altLang="ja-JP" dirty="0"/>
          </a:p>
          <a:p>
            <a:endParaRPr kumimoji="1" lang="ja-JP" altLang="en-US" dirty="0"/>
          </a:p>
        </p:txBody>
      </p:sp>
    </p:spTree>
    <p:extLst>
      <p:ext uri="{BB962C8B-B14F-4D97-AF65-F5344CB8AC3E}">
        <p14:creationId xmlns:p14="http://schemas.microsoft.com/office/powerpoint/2010/main" val="6129005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None/>
            </a:pPr>
            <a:r>
              <a:rPr lang="ja-JP" altLang="en-US" sz="1200" dirty="0"/>
              <a:t>記録についての対応策ですが、</a:t>
            </a:r>
            <a:endParaRPr lang="en-US" altLang="ja-JP" sz="1200" dirty="0"/>
          </a:p>
          <a:p>
            <a:pPr marL="0" indent="0">
              <a:buNone/>
            </a:pPr>
            <a:r>
              <a:rPr lang="ja-JP" altLang="en-US" sz="1200" dirty="0"/>
              <a:t>記録の定型化、テンプレート、チェックリスト、</a:t>
            </a:r>
            <a:endParaRPr lang="en-US" altLang="ja-JP" sz="1200" dirty="0"/>
          </a:p>
          <a:p>
            <a:pPr marL="0" indent="0">
              <a:buNone/>
            </a:pPr>
            <a:r>
              <a:rPr lang="ja-JP" altLang="en-US" sz="1200" dirty="0"/>
              <a:t>それから、やはり、説明文書と同意文書だけでなく、カルテ記載の補充が重要です。</a:t>
            </a:r>
            <a:endParaRPr lang="en-US" altLang="ja-JP" sz="1200" dirty="0"/>
          </a:p>
          <a:p>
            <a:pPr marL="0" indent="0">
              <a:buNone/>
            </a:pPr>
            <a:r>
              <a:rPr lang="ja-JP" altLang="en-US" sz="1200" dirty="0"/>
              <a:t>また、多職種での分担（看護師、薬剤師等による記入）、看護記録による補充も重要です。</a:t>
            </a:r>
            <a:endParaRPr lang="en-US" altLang="ja-JP" sz="1200" dirty="0"/>
          </a:p>
          <a:p>
            <a:pPr marL="0" indent="0">
              <a:buNone/>
            </a:pPr>
            <a:r>
              <a:rPr lang="ja-JP" altLang="en-US" sz="1200" dirty="0"/>
              <a:t>時間がない時には、</a:t>
            </a:r>
            <a:r>
              <a:rPr lang="ja-JP" altLang="ja-JP" sz="1200" dirty="0"/>
              <a:t>一部だけでも記載</a:t>
            </a:r>
            <a:r>
              <a:rPr lang="ja-JP" altLang="en-US" sz="1200" dirty="0"/>
              <a:t>すべきです。</a:t>
            </a:r>
            <a:r>
              <a:rPr lang="ja-JP" altLang="ja-JP" sz="1200" dirty="0"/>
              <a:t>不十分であっても、認定さ</a:t>
            </a:r>
            <a:r>
              <a:rPr lang="ja-JP" altLang="en-US" sz="1200" dirty="0"/>
              <a:t>れる可能性があります。</a:t>
            </a:r>
            <a:endParaRPr lang="ja-JP" altLang="ja-JP" sz="1200" dirty="0"/>
          </a:p>
          <a:p>
            <a:pPr marL="0" indent="0">
              <a:buNone/>
            </a:pPr>
            <a:r>
              <a:rPr lang="ja-JP" altLang="ja-JP" sz="1200" dirty="0"/>
              <a:t>緊急時</a:t>
            </a:r>
            <a:r>
              <a:rPr lang="ja-JP" altLang="en-US" sz="1200" dirty="0"/>
              <a:t>で記載できなかった場合でも、可能な限り追記すべきです。</a:t>
            </a:r>
            <a:endParaRPr lang="ja-JP" altLang="ja-JP" sz="1200" dirty="0"/>
          </a:p>
          <a:p>
            <a:endParaRPr kumimoji="1" lang="ja-JP" altLang="en-US" dirty="0"/>
          </a:p>
        </p:txBody>
      </p:sp>
    </p:spTree>
    <p:extLst>
      <p:ext uri="{BB962C8B-B14F-4D97-AF65-F5344CB8AC3E}">
        <p14:creationId xmlns:p14="http://schemas.microsoft.com/office/powerpoint/2010/main" val="413836045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本日の講義は以上となります。ご清聴いただき、ありがとうございました。</a:t>
            </a:r>
          </a:p>
        </p:txBody>
      </p:sp>
    </p:spTree>
    <p:extLst>
      <p:ext uri="{BB962C8B-B14F-4D97-AF65-F5344CB8AC3E}">
        <p14:creationId xmlns:p14="http://schemas.microsoft.com/office/powerpoint/2010/main" val="3403395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IC</a:t>
            </a:r>
            <a:r>
              <a:rPr kumimoji="1" lang="ja-JP" altLang="en-US" dirty="0"/>
              <a:t>の不足は医療訴訟の契機と言われます。</a:t>
            </a:r>
            <a:r>
              <a:rPr kumimoji="1" lang="en-US" altLang="ja-JP" dirty="0"/>
              <a:t>IC</a:t>
            </a:r>
            <a:r>
              <a:rPr kumimoji="1" lang="ja-JP" altLang="en-US" dirty="0"/>
              <a:t>が不足していると、リスク等に関し、認識がずれ、医師に対する不信感につながります。不信感が増えていくと、結果が伴わなかった場合、医師に対する怒りや恨みになり、紛争や訴訟になります。</a:t>
            </a:r>
          </a:p>
        </p:txBody>
      </p:sp>
    </p:spTree>
    <p:extLst>
      <p:ext uri="{BB962C8B-B14F-4D97-AF65-F5344CB8AC3E}">
        <p14:creationId xmlns:p14="http://schemas.microsoft.com/office/powerpoint/2010/main" val="3114907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IC</a:t>
            </a:r>
            <a:r>
              <a:rPr kumimoji="1" lang="ja-JP" altLang="en-US" dirty="0"/>
              <a:t>に関する医療経済学的な研究は日本では進んでいませんが、海外では研究されています。米国の研究ですが、裁判になるリスクと最も関係が強い要因として、リスクとベネフィットの説明不足、代替オプションの提示と説明不足が言われています。</a:t>
            </a:r>
          </a:p>
        </p:txBody>
      </p:sp>
    </p:spTree>
    <p:extLst>
      <p:ext uri="{BB962C8B-B14F-4D97-AF65-F5344CB8AC3E}">
        <p14:creationId xmlns:p14="http://schemas.microsoft.com/office/powerpoint/2010/main" val="3216943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フッタープレースホル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スライド番号プレースホルダ 5"/>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フッタープレースホル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スライド番号プレースホルダ 5"/>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フッタープレースホル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スライド番号プレースホルダ 5"/>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 name="日付プレースホルダ 1"/>
          <p:cNvSpPr>
            <a:spLocks noGrp="1"/>
          </p:cNvSpPr>
          <p:nvPr>
            <p:ph type="dt" sz="half"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3" name="フッタープレースホルダ 2"/>
          <p:cNvSpPr>
            <a:spLocks noGrp="1"/>
          </p:cNvSpPr>
          <p:nvPr>
            <p:ph type="ftr" sz="quarter" idx="15"/>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4" name="スライド番号プレースホルダ 3"/>
          <p:cNvSpPr>
            <a:spLocks noGrp="1"/>
          </p:cNvSpPr>
          <p:nvPr>
            <p:ph type="sldNum" sz="quarter" idx="16"/>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フッタープレースホル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スライド番号プレースホルダ 5"/>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フッタープレースホルダ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スライド番号プレースホルダ 5"/>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フッタープレースホル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7" name="スライド番号プレースホルダ 6"/>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 name="フッタープレースホルダ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9" name="スライド番号プレースホルダ 8"/>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4" name="フッタープレースホルダ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5" name="スライド番号プレースホルダ 4"/>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3" name="フッタープレースホルダ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4" name="スライド番号プレースホルダ 3"/>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フッタープレースホル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7" name="スライド番号プレースホルダ 6"/>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6" name="フッタープレースホルダ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7" name="スライド番号プレースホルダ 6"/>
          <p:cNvSpPr>
            <a:spLocks noGrp="1"/>
          </p:cNvSpPr>
          <p:nvPr>
            <p:ph type="sldNum" sz="quarter" idx="12"/>
          </p:nvPr>
        </p:nvSpPr>
        <p:spPr/>
        <p:txBody>
          <a:body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lang="ja-JP" altLang="en-US" dirty="0"/>
              <a:t>マスタ タイトルの書式設定</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80900"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0901"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ja-JP" sz="1400" b="0" i="0" u="none" strike="noStrike" kern="1200" cap="none" spc="0" normalizeH="0" baseline="0" noProof="0">
              <a:ln>
                <a:noFill/>
              </a:ln>
              <a:solidFill>
                <a:schemeClr val="tx1"/>
              </a:solidFill>
              <a:effectLst/>
              <a:uLnTx/>
              <a:uFillTx/>
              <a:latin typeface="Arial" panose="020B0604020202020204" pitchFamily="34" charset="0"/>
              <a:ea typeface="ＭＳ Ｐゴシック" panose="020B0600070205080204" pitchFamily="50" charset="-128"/>
              <a:cs typeface="+mn-cs"/>
            </a:endParaRPr>
          </a:p>
        </p:txBody>
      </p:sp>
      <p:sp>
        <p:nvSpPr>
          <p:cNvPr id="80902"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a:defRPr sz="1400"/>
            </a:lvl1pPr>
          </a:lstStyle>
          <a:p>
            <a:pPr lvl="0" eaLnBrk="1" hangingPunct="1">
              <a:buNone/>
            </a:pPr>
            <a:fld id="{9A0DB2DC-4C9A-4742-B13C-FB6460FD3503}" type="slidenum">
              <a:rPr lang="en-US" altLang="ja-JP" dirty="0">
                <a:latin typeface="Arial" panose="020B0604020202020204" pitchFamily="34" charset="0"/>
              </a:rPr>
              <a:t>‹#›</a:t>
            </a:fld>
            <a:endParaRPr lang="en-US" altLang="ja-JP"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a:xfrm>
            <a:off x="576263" y="469900"/>
            <a:ext cx="7991475" cy="1727200"/>
          </a:xfrm>
          <a:solidFill>
            <a:schemeClr val="accent1"/>
          </a:solidFill>
          <a:ln>
            <a:solidFill>
              <a:schemeClr val="accent1">
                <a:lumMod val="90000"/>
              </a:schemeClr>
            </a:solidFill>
          </a:ln>
        </p:spPr>
        <p:txBody>
          <a:bodyPr vert="horz" wrap="square" lIns="91440" tIns="45720" rIns="91440" bIns="45720" numCol="1" anchor="ctr" anchorCtr="0" compatLnSpc="1"/>
          <a:lstStyle/>
          <a:p>
            <a:pPr algn="l" eaLnBrk="1" hangingPunct="1">
              <a:buClr>
                <a:srgbClr val="222268"/>
              </a:buClr>
              <a:buFont typeface="Georgia" panose="02040502050405020303" pitchFamily="18" charset="0"/>
              <a:buNone/>
            </a:pPr>
            <a:r>
              <a:rPr lang="ja-JP" altLang="en-US" sz="3200" dirty="0"/>
              <a:t>患者さんが納得できる説明・同意の取り方</a:t>
            </a:r>
          </a:p>
        </p:txBody>
      </p:sp>
      <p:sp>
        <p:nvSpPr>
          <p:cNvPr id="4099" name="スライド番号プレースホルダー 1"/>
          <p:cNvSpPr txBox="1">
            <a:spLocks noGrp="1"/>
          </p:cNvSpPr>
          <p:nvPr>
            <p:ph type="sldNum" sz="quarter" idx="16"/>
          </p:nvPr>
        </p:nvSpPr>
        <p:spPr/>
        <p:txBody>
          <a:bodyPr/>
          <a:lstStyle/>
          <a:p>
            <a:pPr marL="0" indent="0" algn="r" eaLnBrk="1" hangingPunct="1">
              <a:spcBef>
                <a:spcPct val="0"/>
              </a:spcBef>
              <a:buNone/>
            </a:pPr>
            <a:fld id="{9A0DB2DC-4C9A-4742-B13C-FB6460FD3503}" type="slidenum">
              <a:rPr lang="en-US" altLang="ja-JP" sz="1200" dirty="0">
                <a:solidFill>
                  <a:srgbClr val="7F7F7F"/>
                </a:solidFill>
              </a:rPr>
              <a:t>1</a:t>
            </a:fld>
            <a:endParaRPr lang="en-US" altLang="ja-JP" sz="1200" dirty="0">
              <a:solidFill>
                <a:srgbClr val="7F7F7F"/>
              </a:solidFill>
            </a:endParaRPr>
          </a:p>
        </p:txBody>
      </p:sp>
      <p:sp>
        <p:nvSpPr>
          <p:cNvPr id="4100" name="Rectangle 4"/>
          <p:cNvSpPr/>
          <p:nvPr/>
        </p:nvSpPr>
        <p:spPr>
          <a:xfrm>
            <a:off x="444500" y="2565400"/>
            <a:ext cx="8229600" cy="3789363"/>
          </a:xfrm>
          <a:prstGeom prst="rect">
            <a:avLst/>
          </a:prstGeom>
          <a:noFill/>
          <a:ln w="9525">
            <a:noFill/>
          </a:ln>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342900" lvl="0" indent="-342900" algn="r" eaLnBrk="1" hangingPunct="1">
              <a:lnSpc>
                <a:spcPct val="90000"/>
              </a:lnSpc>
              <a:buClr>
                <a:schemeClr val="tx1"/>
              </a:buClr>
              <a:buSzPct val="75000"/>
              <a:buFont typeface="Wingdings" panose="05000000000000000000" pitchFamily="2" charset="2"/>
              <a:buNone/>
            </a:pPr>
            <a:r>
              <a:rPr lang="ja-JP" altLang="en-US" sz="2800" dirty="0"/>
              <a:t>２０２５年９月２９日</a:t>
            </a:r>
          </a:p>
          <a:p>
            <a:pPr marL="342900" lvl="0" indent="-342900" algn="r" eaLnBrk="1" hangingPunct="1">
              <a:lnSpc>
                <a:spcPct val="90000"/>
              </a:lnSpc>
              <a:buClr>
                <a:schemeClr val="tx1"/>
              </a:buClr>
              <a:buSzPct val="75000"/>
              <a:buFont typeface="Wingdings" panose="05000000000000000000" pitchFamily="2" charset="2"/>
              <a:buNone/>
            </a:pPr>
            <a:endParaRPr lang="en-US" altLang="ja-JP" sz="2800" dirty="0"/>
          </a:p>
          <a:p>
            <a:pPr marL="342900" lvl="0" indent="-342900" algn="r" eaLnBrk="1" hangingPunct="1">
              <a:lnSpc>
                <a:spcPct val="90000"/>
              </a:lnSpc>
              <a:buClr>
                <a:schemeClr val="tx1"/>
              </a:buClr>
              <a:buSzPct val="75000"/>
              <a:buFont typeface="Wingdings" panose="05000000000000000000" pitchFamily="2" charset="2"/>
              <a:buNone/>
            </a:pPr>
            <a:r>
              <a:rPr lang="ja-JP" altLang="en-US" sz="2800" dirty="0"/>
              <a:t>独立行政法人国立病院機構大阪南医療センター講堂</a:t>
            </a:r>
            <a:endParaRPr lang="en-US" altLang="ja-JP" sz="2800" dirty="0"/>
          </a:p>
          <a:p>
            <a:pPr marL="342900" lvl="0" indent="-342900" eaLnBrk="1" hangingPunct="1">
              <a:lnSpc>
                <a:spcPct val="90000"/>
              </a:lnSpc>
              <a:buClr>
                <a:schemeClr val="tx1"/>
              </a:buClr>
              <a:buSzPct val="75000"/>
              <a:buFont typeface="Wingdings" panose="05000000000000000000" pitchFamily="2" charset="2"/>
              <a:buNone/>
            </a:pPr>
            <a:r>
              <a:rPr lang="ja-JP" altLang="en-US" sz="2800" dirty="0"/>
              <a:t>　　</a:t>
            </a:r>
            <a:endParaRPr lang="en-US" altLang="ja-JP" sz="2800" dirty="0"/>
          </a:p>
          <a:p>
            <a:pPr marL="342900" lvl="0" indent="-342900" eaLnBrk="1" hangingPunct="1">
              <a:lnSpc>
                <a:spcPct val="90000"/>
              </a:lnSpc>
              <a:buClr>
                <a:schemeClr val="tx1"/>
              </a:buClr>
              <a:buSzPct val="75000"/>
              <a:buFont typeface="Wingdings" panose="05000000000000000000" pitchFamily="2" charset="2"/>
              <a:buNone/>
            </a:pPr>
            <a:r>
              <a:rPr lang="ja-JP" altLang="en-US" sz="2800" dirty="0"/>
              <a:t>　　　　　　　弁護士・診療情報管理士　　宮　沢　孝　児　　　　　</a:t>
            </a:r>
            <a:endParaRPr lang="en-US" altLang="ja-JP" sz="2800" dirty="0"/>
          </a:p>
          <a:p>
            <a:pPr marL="342900" lvl="0" indent="-342900" eaLnBrk="1" hangingPunct="1">
              <a:lnSpc>
                <a:spcPct val="90000"/>
              </a:lnSpc>
              <a:buClr>
                <a:schemeClr val="tx1"/>
              </a:buClr>
              <a:buSzPct val="75000"/>
              <a:buFont typeface="Wingdings" panose="05000000000000000000" pitchFamily="2" charset="2"/>
              <a:buNone/>
            </a:pPr>
            <a:r>
              <a:rPr lang="ja-JP" altLang="en-US" sz="2800" dirty="0"/>
              <a:t>　　　　　　　　　　　</a:t>
            </a:r>
            <a:endParaRPr lang="en-US" altLang="ja-JP" sz="2800" dirty="0"/>
          </a:p>
          <a:p>
            <a:pPr marL="342900" lvl="0" indent="-342900" eaLnBrk="1" hangingPunct="1">
              <a:lnSpc>
                <a:spcPct val="90000"/>
              </a:lnSpc>
              <a:buClr>
                <a:schemeClr val="tx1"/>
              </a:buClr>
              <a:buSzPct val="75000"/>
              <a:buFont typeface="Wingdings" panose="05000000000000000000" pitchFamily="2" charset="2"/>
              <a:buNone/>
            </a:pPr>
            <a:r>
              <a:rPr lang="ja-JP" altLang="en-US" sz="2800" dirty="0"/>
              <a:t>　　　　　　　　　　　　　　　　　　ひまわり総合法律事務所</a:t>
            </a:r>
            <a:endParaRPr lang="en-US" altLang="ja-JP" sz="2800" dirty="0"/>
          </a:p>
          <a:p>
            <a:pPr marL="342900" lvl="0" indent="-342900" algn="r" eaLnBrk="1" hangingPunct="1">
              <a:lnSpc>
                <a:spcPct val="90000"/>
              </a:lnSpc>
              <a:buClr>
                <a:schemeClr val="tx1"/>
              </a:buClr>
              <a:buSzPct val="75000"/>
              <a:buFont typeface="Wingdings" panose="05000000000000000000" pitchFamily="2" charset="2"/>
              <a:buNone/>
            </a:pPr>
            <a:r>
              <a:rPr lang="en-US" altLang="ja-JP" sz="2800" dirty="0"/>
              <a:t>miyazawa@himawarilaw.com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３　紛争の予防のための</a:t>
            </a:r>
            <a:r>
              <a:rPr lang="en-US" altLang="ja-JP" sz="2800" dirty="0"/>
              <a:t>IC</a:t>
            </a:r>
            <a:endParaRPr lang="ja-JP" altLang="en-US" sz="2800" dirty="0"/>
          </a:p>
        </p:txBody>
      </p:sp>
      <p:sp>
        <p:nvSpPr>
          <p:cNvPr id="14339"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10</a:t>
            </a:fld>
            <a:endParaRPr lang="en-US" altLang="ja-JP" sz="1400" dirty="0"/>
          </a:p>
        </p:txBody>
      </p:sp>
      <p:sp>
        <p:nvSpPr>
          <p:cNvPr id="9220" name="コンテンツ プレースホルダー 2"/>
          <p:cNvSpPr>
            <a:spLocks noGrp="1" noChangeArrowheads="1"/>
          </p:cNvSpPr>
          <p:nvPr>
            <p:ph idx="1"/>
          </p:nvPr>
        </p:nvSpPr>
        <p:spPr>
          <a:xfrm>
            <a:off x="457200" y="1254125"/>
            <a:ext cx="8229600" cy="5270500"/>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3200" b="0" i="0" u="none" strike="noStrike" kern="0" cap="none" spc="0" normalizeH="0" baseline="0" noProof="0" dirty="0">
                <a:ln>
                  <a:noFill/>
                </a:ln>
                <a:solidFill>
                  <a:schemeClr val="accent6"/>
                </a:solidFill>
                <a:effectLst/>
                <a:uLnTx/>
                <a:uFillTx/>
                <a:latin typeface="+mn-lt"/>
                <a:ea typeface="+mn-ea"/>
                <a:cs typeface="+mn-cs"/>
              </a:rPr>
              <a:t>IC</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の不足は、紛争、医療訴訟の契機</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医療経済学的にも、　</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裁判になるリスクと最も関係が強い要因として</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rgbClr val="FF0000"/>
                </a:solidFill>
                <a:effectLst/>
                <a:uLnTx/>
                <a:uFillTx/>
                <a:latin typeface="+mn-lt"/>
                <a:ea typeface="+mn-ea"/>
                <a:cs typeface="+mn-cs"/>
              </a:rPr>
              <a:t>リスクとベネフィットの説明不足</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rgbClr val="FF0000"/>
                </a:solidFill>
                <a:effectLst/>
                <a:uLnTx/>
                <a:uFillTx/>
                <a:latin typeface="+mn-lt"/>
                <a:ea typeface="+mn-ea"/>
                <a:cs typeface="+mn-cs"/>
              </a:rPr>
              <a:t>代替オプションの提示と説明の不足</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800" b="0" i="0" u="none" strike="noStrike" kern="0" cap="none" spc="0" normalizeH="0" baseline="0" noProof="0" dirty="0" err="1">
                <a:ln>
                  <a:noFill/>
                </a:ln>
                <a:solidFill>
                  <a:schemeClr val="tx1"/>
                </a:solidFill>
                <a:effectLst/>
                <a:uLnTx/>
                <a:uFillTx/>
                <a:latin typeface="+mn-lt"/>
                <a:ea typeface="+mn-ea"/>
                <a:cs typeface="+mn-cs"/>
              </a:rPr>
              <a:t>cf</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　米国の後ろ向きコホート研究（２０１７年）</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３　紛争の予防のための</a:t>
            </a:r>
            <a:r>
              <a:rPr lang="en-US" altLang="ja-JP" sz="2800" dirty="0"/>
              <a:t>IC</a:t>
            </a:r>
            <a:endParaRPr lang="ja-JP" altLang="en-US" sz="2800" dirty="0"/>
          </a:p>
        </p:txBody>
      </p:sp>
      <p:sp>
        <p:nvSpPr>
          <p:cNvPr id="15363"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11</a:t>
            </a:fld>
            <a:endParaRPr lang="en-US" altLang="ja-JP" sz="1400" dirty="0"/>
          </a:p>
        </p:txBody>
      </p:sp>
      <p:sp>
        <p:nvSpPr>
          <p:cNvPr id="9220" name="コンテンツ プレースホルダー 2"/>
          <p:cNvSpPr>
            <a:spLocks noGrp="1" noChangeArrowheads="1"/>
          </p:cNvSpPr>
          <p:nvPr>
            <p:ph idx="1"/>
          </p:nvPr>
        </p:nvSpPr>
        <p:spPr>
          <a:xfrm>
            <a:off x="457200" y="1254125"/>
            <a:ext cx="8229600" cy="5270500"/>
          </a:xfrm>
        </p:spPr>
        <p:txBody>
          <a:bodyPr vert="horz" wrap="square" lIns="91440" tIns="45720" rIns="91440" bIns="45720" numCol="1" anchor="t" anchorCtr="0" compatLnSpc="1"/>
          <a:lstStyle/>
          <a:p>
            <a:pPr marL="0" indent="0">
              <a:buNone/>
            </a:pPr>
            <a:r>
              <a:rPr lang="ja-JP" altLang="en-US" dirty="0">
                <a:solidFill>
                  <a:srgbClr val="2D2D8A"/>
                </a:solidFill>
              </a:rPr>
              <a:t>患者にとって、紛争、訴訟のハードルは高い</a:t>
            </a:r>
            <a:endParaRPr lang="en-US" altLang="ja-JP" dirty="0">
              <a:solidFill>
                <a:srgbClr val="2D2D8A"/>
              </a:solidFill>
            </a:endParaRPr>
          </a:p>
          <a:p>
            <a:pPr marL="0" indent="0">
              <a:buNone/>
            </a:pPr>
            <a:r>
              <a:rPr lang="ja-JP" altLang="en-US" sz="2800" dirty="0"/>
              <a:t>・多大なエネルギーが必要</a:t>
            </a:r>
            <a:endParaRPr lang="en-US" altLang="ja-JP" sz="2800" dirty="0"/>
          </a:p>
          <a:p>
            <a:pPr marL="0" indent="0">
              <a:buNone/>
            </a:pPr>
            <a:endParaRPr lang="en-US" altLang="ja-JP" sz="2800" dirty="0"/>
          </a:p>
          <a:p>
            <a:pPr marL="0" indent="0">
              <a:buNone/>
            </a:pPr>
            <a:r>
              <a:rPr lang="ja-JP" altLang="en-US" sz="2800" dirty="0"/>
              <a:t>・専門知識の不足</a:t>
            </a:r>
            <a:endParaRPr lang="en-US" altLang="ja-JP" sz="2800" dirty="0"/>
          </a:p>
          <a:p>
            <a:pPr marL="0" indent="0">
              <a:buNone/>
            </a:pPr>
            <a:endParaRPr lang="en-US" altLang="ja-JP" sz="2800" dirty="0"/>
          </a:p>
          <a:p>
            <a:pPr marL="0" indent="0">
              <a:buNone/>
            </a:pPr>
            <a:r>
              <a:rPr lang="ja-JP" altLang="en-US" sz="2800" dirty="0"/>
              <a:t>・協力医探しの負担</a:t>
            </a:r>
            <a:endParaRPr lang="en-US" altLang="ja-JP" sz="2800" dirty="0"/>
          </a:p>
          <a:p>
            <a:pPr marL="0" indent="0">
              <a:buNone/>
            </a:pPr>
            <a:endParaRPr lang="en-US" altLang="ja-JP" sz="2800" dirty="0"/>
          </a:p>
          <a:p>
            <a:pPr marL="0" indent="0">
              <a:buNone/>
            </a:pPr>
            <a:r>
              <a:rPr lang="ja-JP" altLang="en-US" sz="2800" dirty="0"/>
              <a:t>・弁護士費用、協力医の費用</a:t>
            </a:r>
            <a:endParaRPr lang="en-US" altLang="ja-JP" sz="2800" dirty="0"/>
          </a:p>
          <a:p>
            <a:pPr marL="0" indent="0">
              <a:buNone/>
            </a:pPr>
            <a:endParaRPr lang="en-US" altLang="ja-JP" sz="2800" dirty="0"/>
          </a:p>
          <a:p>
            <a:pPr marL="0" indent="0">
              <a:buNone/>
            </a:pPr>
            <a:endParaRPr lang="en-US" altLang="ja-JP" dirty="0"/>
          </a:p>
          <a:p>
            <a:pPr marL="0" indent="0">
              <a:buNone/>
            </a:pPr>
            <a:endParaRPr lang="en-US" altLang="ja-JP" sz="2800" dirty="0"/>
          </a:p>
          <a:p>
            <a:pPr marL="0" indent="0">
              <a:buNone/>
            </a:pPr>
            <a:r>
              <a:rPr lang="ja-JP" altLang="en-US" sz="2800" dirty="0"/>
              <a:t>　</a:t>
            </a:r>
            <a:endParaRPr lang="en-US" altLang="ja-JP"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３　紛争の予防のための</a:t>
            </a:r>
            <a:r>
              <a:rPr lang="en-US" altLang="ja-JP" sz="2800" dirty="0"/>
              <a:t>IC</a:t>
            </a:r>
            <a:endParaRPr lang="ja-JP" altLang="en-US" sz="2800" dirty="0"/>
          </a:p>
        </p:txBody>
      </p:sp>
      <p:sp>
        <p:nvSpPr>
          <p:cNvPr id="16387"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12</a:t>
            </a:fld>
            <a:endParaRPr lang="en-US" altLang="ja-JP" sz="1400" dirty="0"/>
          </a:p>
        </p:txBody>
      </p:sp>
      <p:sp>
        <p:nvSpPr>
          <p:cNvPr id="9220" name="コンテンツ プレースホルダー 2"/>
          <p:cNvSpPr>
            <a:spLocks noGrp="1" noChangeArrowheads="1"/>
          </p:cNvSpPr>
          <p:nvPr>
            <p:ph idx="1"/>
          </p:nvPr>
        </p:nvSpPr>
        <p:spPr>
          <a:xfrm>
            <a:off x="457200" y="1254125"/>
            <a:ext cx="8229600" cy="5270500"/>
          </a:xfrm>
        </p:spPr>
        <p:txBody>
          <a:bodyPr vert="horz" wrap="square" lIns="91440" tIns="45720" rIns="91440" bIns="45720" numCol="1" anchor="t" anchorCtr="0" compatLnSpc="1"/>
          <a:lstStyle/>
          <a:p>
            <a:pPr marL="0" indent="0">
              <a:buNone/>
            </a:pPr>
            <a:r>
              <a:rPr lang="ja-JP" altLang="en-US" dirty="0">
                <a:solidFill>
                  <a:srgbClr val="2D2D8A"/>
                </a:solidFill>
              </a:rPr>
              <a:t>訴訟を防ぐためのインフォームド・コンセント</a:t>
            </a:r>
            <a:endParaRPr lang="en-US" altLang="ja-JP" dirty="0">
              <a:solidFill>
                <a:srgbClr val="2D2D8A"/>
              </a:solidFill>
            </a:endParaRPr>
          </a:p>
          <a:p>
            <a:pPr marL="0" indent="0">
              <a:buNone/>
            </a:pPr>
            <a:r>
              <a:rPr lang="ja-JP" altLang="en-US" sz="2800" dirty="0"/>
              <a:t>　充実した</a:t>
            </a:r>
            <a:r>
              <a:rPr lang="en-US" altLang="ja-JP" sz="2800" dirty="0"/>
              <a:t>IC</a:t>
            </a:r>
          </a:p>
          <a:p>
            <a:pPr marL="0" indent="0">
              <a:buNone/>
            </a:pPr>
            <a:r>
              <a:rPr lang="ja-JP" altLang="en-US" sz="2800" dirty="0"/>
              <a:t>→リスク等に対する認識の共有</a:t>
            </a:r>
            <a:endParaRPr lang="en-US" altLang="ja-JP" sz="2800" dirty="0"/>
          </a:p>
          <a:p>
            <a:pPr marL="0" indent="0">
              <a:buNone/>
            </a:pPr>
            <a:endParaRPr lang="en-US" altLang="ja-JP" sz="2800" dirty="0"/>
          </a:p>
          <a:p>
            <a:pPr marL="0" indent="0">
              <a:buNone/>
            </a:pPr>
            <a:r>
              <a:rPr lang="ja-JP" altLang="en-US" sz="2800" dirty="0"/>
              <a:t>→医師に対する信頼</a:t>
            </a:r>
            <a:endParaRPr lang="en-US" altLang="ja-JP" sz="2800" dirty="0"/>
          </a:p>
          <a:p>
            <a:pPr marL="0" indent="0">
              <a:buNone/>
            </a:pPr>
            <a:endParaRPr lang="en-US" altLang="ja-JP" sz="2800" dirty="0"/>
          </a:p>
          <a:p>
            <a:pPr marL="0" indent="0">
              <a:buNone/>
            </a:pPr>
            <a:r>
              <a:rPr lang="ja-JP" altLang="en-US" sz="2800" dirty="0"/>
              <a:t>→結果が伴わなかった場合でも</a:t>
            </a:r>
            <a:endParaRPr lang="en-US" altLang="ja-JP" sz="2800" dirty="0"/>
          </a:p>
          <a:p>
            <a:pPr marL="0" indent="0">
              <a:buNone/>
            </a:pPr>
            <a:r>
              <a:rPr lang="ja-JP" altLang="en-US" sz="2800" dirty="0"/>
              <a:t>　　「</a:t>
            </a:r>
            <a:r>
              <a:rPr lang="ja-JP" altLang="en-US" sz="2800" dirty="0">
                <a:solidFill>
                  <a:srgbClr val="FF0000"/>
                </a:solidFill>
              </a:rPr>
              <a:t>よくやってくれた</a:t>
            </a:r>
            <a:r>
              <a:rPr lang="ja-JP" altLang="en-US" sz="2800" dirty="0"/>
              <a:t>」「</a:t>
            </a:r>
            <a:r>
              <a:rPr lang="ja-JP" altLang="en-US" sz="2800" dirty="0">
                <a:solidFill>
                  <a:srgbClr val="FF0000"/>
                </a:solidFill>
              </a:rPr>
              <a:t>仕方がない</a:t>
            </a:r>
            <a:r>
              <a:rPr lang="ja-JP" altLang="en-US" sz="2800" dirty="0"/>
              <a:t>」</a:t>
            </a:r>
            <a:endParaRPr lang="en-US" altLang="ja-JP" sz="2800" dirty="0"/>
          </a:p>
          <a:p>
            <a:pPr marL="0" indent="0">
              <a:buNone/>
            </a:pPr>
            <a:r>
              <a:rPr lang="ja-JP" altLang="en-US" sz="2800" dirty="0"/>
              <a:t>　　「</a:t>
            </a:r>
            <a:r>
              <a:rPr lang="ja-JP" altLang="en-US" sz="2800" dirty="0">
                <a:solidFill>
                  <a:srgbClr val="FF0000"/>
                </a:solidFill>
              </a:rPr>
              <a:t>あきらめがつく</a:t>
            </a:r>
            <a:r>
              <a:rPr lang="ja-JP" altLang="en-US" sz="2800" dirty="0"/>
              <a:t>」</a:t>
            </a:r>
            <a:endParaRPr lang="en-US" altLang="ja-JP" sz="2800" dirty="0"/>
          </a:p>
          <a:p>
            <a:pPr marL="0" indent="0">
              <a:buNone/>
            </a:pPr>
            <a:r>
              <a:rPr lang="ja-JP" altLang="en-US" sz="2800" dirty="0"/>
              <a:t>→紛争、訴訟の予防</a:t>
            </a:r>
            <a:endParaRPr lang="en-US" altLang="ja-JP" sz="2800" dirty="0"/>
          </a:p>
          <a:p>
            <a:pPr marL="0" indent="0">
              <a:buNone/>
            </a:pPr>
            <a:endParaRPr lang="en-US" altLang="ja-JP" dirty="0"/>
          </a:p>
          <a:p>
            <a:pPr marL="0" indent="0">
              <a:buNone/>
            </a:pPr>
            <a:endParaRPr lang="en-US" altLang="ja-JP" sz="2800" dirty="0"/>
          </a:p>
          <a:p>
            <a:pPr marL="0" indent="0">
              <a:buNone/>
            </a:pPr>
            <a:r>
              <a:rPr lang="ja-JP" altLang="en-US" sz="2800" dirty="0"/>
              <a:t>　</a:t>
            </a:r>
            <a:endParaRPr lang="en-US" altLang="ja-JP"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１　 医師の裁量権</a:t>
            </a:r>
          </a:p>
        </p:txBody>
      </p:sp>
      <p:sp>
        <p:nvSpPr>
          <p:cNvPr id="8195" name="コンテンツ プレースホルダー 2"/>
          <p:cNvSpPr>
            <a:spLocks noGrp="1" noChangeArrowheads="1"/>
          </p:cNvSpPr>
          <p:nvPr>
            <p:ph idx="1"/>
          </p:nvPr>
        </p:nvSpPr>
        <p:spPr>
          <a:xfrm>
            <a:off x="468313" y="1433513"/>
            <a:ext cx="8229600" cy="4924425"/>
          </a:xfrm>
        </p:spPr>
        <p:txBody>
          <a:bodyPr vert="horz" wrap="square" lIns="91440" tIns="45720" rIns="91440" bIns="45720" numCol="1" anchor="t" anchorCtr="0" compatLnSpc="1"/>
          <a:lstStyle/>
          <a:p>
            <a:pPr marL="0" indent="0">
              <a:buNone/>
            </a:pPr>
            <a:r>
              <a:rPr lang="ja-JP" altLang="ja-JP" dirty="0">
                <a:solidFill>
                  <a:srgbClr val="2D2D8A"/>
                </a:solidFill>
              </a:rPr>
              <a:t>医療行為の専門性・技術性から裁量権を広く認める</a:t>
            </a:r>
            <a:r>
              <a:rPr lang="ja-JP" altLang="en-US" dirty="0">
                <a:solidFill>
                  <a:srgbClr val="2D2D8A"/>
                </a:solidFill>
              </a:rPr>
              <a:t>裁判例</a:t>
            </a:r>
            <a:endParaRPr lang="ja-JP" altLang="ja-JP" dirty="0">
              <a:solidFill>
                <a:srgbClr val="2D2D8A"/>
              </a:solidFill>
            </a:endParaRPr>
          </a:p>
          <a:p>
            <a:pPr marL="0" indent="0">
              <a:buNone/>
            </a:pPr>
            <a:r>
              <a:rPr lang="ja-JP" altLang="en-US" dirty="0"/>
              <a:t>　</a:t>
            </a:r>
            <a:r>
              <a:rPr lang="ja-JP" altLang="ja-JP" sz="2800" dirty="0"/>
              <a:t>東京高判平成１６年１２月２８日判時１９６４号５９頁</a:t>
            </a:r>
            <a:endParaRPr lang="en-US" altLang="ja-JP" sz="2800" dirty="0"/>
          </a:p>
          <a:p>
            <a:pPr marL="0" indent="0">
              <a:buNone/>
            </a:pPr>
            <a:r>
              <a:rPr lang="ja-JP" altLang="en-US" dirty="0"/>
              <a:t>　</a:t>
            </a:r>
            <a:r>
              <a:rPr lang="ja-JP" altLang="ja-JP" sz="2000" i="1" dirty="0"/>
              <a:t>医療水準に従った医療行為の範囲であっても、医師が如何なる医療行</a:t>
            </a:r>
            <a:r>
              <a:rPr lang="ja-JP" altLang="en-US" sz="2000" i="1" dirty="0"/>
              <a:t>　　</a:t>
            </a:r>
            <a:r>
              <a:rPr lang="ja-JP" altLang="ja-JP" sz="2000" i="1" dirty="0"/>
              <a:t>為を選択するかについては、当該医療行為の専門的高度に応じた医学的判断に基づく</a:t>
            </a:r>
            <a:r>
              <a:rPr lang="ja-JP" altLang="ja-JP" sz="2000" i="1" dirty="0">
                <a:solidFill>
                  <a:srgbClr val="FF0000"/>
                </a:solidFill>
              </a:rPr>
              <a:t>医師の裁量権</a:t>
            </a:r>
            <a:r>
              <a:rPr lang="ja-JP" altLang="ja-JP" sz="2000" i="1" dirty="0"/>
              <a:t>が認められる</a:t>
            </a:r>
          </a:p>
          <a:p>
            <a:pPr marL="0" indent="0">
              <a:buNone/>
            </a:pPr>
            <a:r>
              <a:rPr lang="ja-JP" altLang="en-US" sz="2000" i="1" dirty="0"/>
              <a:t>　</a:t>
            </a:r>
            <a:r>
              <a:rPr lang="ja-JP" altLang="ja-JP" sz="2000" i="1" dirty="0"/>
              <a:t>医師の患者に対する医療行為の説明については、</a:t>
            </a:r>
            <a:r>
              <a:rPr lang="ja-JP" altLang="en-US" sz="2000" i="1" dirty="0"/>
              <a:t>当該</a:t>
            </a:r>
            <a:r>
              <a:rPr lang="ja-JP" altLang="ja-JP" sz="2000" i="1" dirty="0"/>
              <a:t>医療行為の種別、内容及びその必要性及びこれに伴う危険性の程度、緊急性の有無、患者の年齢、性格、家族関係等の知りえた個別事情を踏まえ、説明の時機、内容及び表現等についてはその</a:t>
            </a:r>
            <a:r>
              <a:rPr lang="ja-JP" altLang="ja-JP" sz="2000" i="1" dirty="0">
                <a:solidFill>
                  <a:srgbClr val="FF0000"/>
                </a:solidFill>
              </a:rPr>
              <a:t>裁量</a:t>
            </a:r>
            <a:r>
              <a:rPr lang="ja-JP" altLang="ja-JP" sz="2000" i="1" dirty="0"/>
              <a:t>に委ねられている。</a:t>
            </a:r>
          </a:p>
          <a:p>
            <a:pPr marL="0" indent="0">
              <a:buNone/>
            </a:pPr>
            <a:r>
              <a:rPr lang="ja-JP" altLang="en-US" dirty="0"/>
              <a:t>　</a:t>
            </a:r>
            <a:r>
              <a:rPr lang="ja-JP" altLang="en-US" sz="2800" dirty="0"/>
              <a:t>ただし、批判も多い</a:t>
            </a:r>
            <a:endParaRPr lang="en-US" altLang="ja-JP" sz="2800" dirty="0"/>
          </a:p>
          <a:p>
            <a:pPr marL="0" indent="0">
              <a:buNone/>
            </a:pPr>
            <a:endParaRPr lang="en-US" altLang="ja-JP" dirty="0"/>
          </a:p>
          <a:p>
            <a:pPr marL="0" indent="0">
              <a:buNone/>
            </a:pPr>
            <a:endParaRPr lang="en-US" altLang="ja-JP" dirty="0"/>
          </a:p>
          <a:p>
            <a:pPr marL="0" indent="0">
              <a:buNone/>
            </a:pPr>
            <a:endParaRPr lang="ja-JP" altLang="en-US" dirty="0"/>
          </a:p>
        </p:txBody>
      </p:sp>
      <p:sp>
        <p:nvSpPr>
          <p:cNvPr id="1741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13</a:t>
            </a:fld>
            <a:endParaRPr lang="en-US" altLang="ja-JP"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5775F-9B9E-DF7A-BBD1-C73BE525C1D3}"/>
            </a:ext>
          </a:extLst>
        </p:cNvPr>
        <p:cNvGrpSpPr/>
        <p:nvPr/>
      </p:nvGrpSpPr>
      <p:grpSpPr>
        <a:xfrm>
          <a:off x="0" y="0"/>
          <a:ext cx="0" cy="0"/>
          <a:chOff x="0" y="0"/>
          <a:chExt cx="0" cy="0"/>
        </a:xfrm>
      </p:grpSpPr>
      <p:sp>
        <p:nvSpPr>
          <p:cNvPr id="38914" name="タイトル 1">
            <a:extLst>
              <a:ext uri="{FF2B5EF4-FFF2-40B4-BE49-F238E27FC236}">
                <a16:creationId xmlns:a16="http://schemas.microsoft.com/office/drawing/2014/main" id="{A1AD4FB5-286B-9090-6E8F-DBD5C0519F06}"/>
              </a:ext>
            </a:extLst>
          </p:cNvPr>
          <p:cNvSpPr>
            <a:spLocks noGrp="1"/>
          </p:cNvSpPr>
          <p:nvPr>
            <p:ph type="title"/>
          </p:nvPr>
        </p:nvSpPr>
        <p:spPr>
          <a:xfrm>
            <a:off x="468313" y="260350"/>
            <a:ext cx="8229600" cy="936625"/>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１   医師の裁量権</a:t>
            </a:r>
          </a:p>
        </p:txBody>
      </p:sp>
      <p:sp>
        <p:nvSpPr>
          <p:cNvPr id="35843" name="コンテンツ プレースホルダー 2">
            <a:extLst>
              <a:ext uri="{FF2B5EF4-FFF2-40B4-BE49-F238E27FC236}">
                <a16:creationId xmlns:a16="http://schemas.microsoft.com/office/drawing/2014/main" id="{70E3614B-C3DF-EAEC-4E4A-B7B2BADB93C8}"/>
              </a:ext>
            </a:extLst>
          </p:cNvPr>
          <p:cNvSpPr>
            <a:spLocks noGrp="1" noChangeArrowheads="1"/>
          </p:cNvSpPr>
          <p:nvPr>
            <p:ph idx="1"/>
          </p:nvPr>
        </p:nvSpPr>
        <p:spPr>
          <a:xfrm>
            <a:off x="439252" y="1196974"/>
            <a:ext cx="8229600" cy="5616401"/>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説明する項目</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厚生労働省「診療情報の提供等に関する指針」</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➀現在の症状及び診断病名</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②予後</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③処置及び治療の方針</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④処方する薬剤について、薬剤名、服用方法、効能及び特に注意を要する副作用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⑤代替的治療法がある場合にはその内容及び利害得失</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⑥手術や侵襲的な検査を行う場合にはその概要、危険性、実施しない場合の危険性及び合併症の有無</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⑦治療目的以外に臨床試験や研究など他の目的も有する場合には、その旨及び目的の内容</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説明の有無について、</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医師の裁量は認められにくい</a:t>
            </a:r>
            <a:endParaRPr kumimoji="1" lang="ja-JP" altLang="ja-JP" sz="24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8916" name="スライド番号プレースホルダー 1">
            <a:extLst>
              <a:ext uri="{FF2B5EF4-FFF2-40B4-BE49-F238E27FC236}">
                <a16:creationId xmlns:a16="http://schemas.microsoft.com/office/drawing/2014/main" id="{FA49F1F4-BF4B-A541-1BF8-BEA96D91E8BD}"/>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14</a:t>
            </a:fld>
            <a:endParaRPr lang="en-US" altLang="ja-JP" sz="1400" dirty="0"/>
          </a:p>
        </p:txBody>
      </p:sp>
    </p:spTree>
    <p:extLst>
      <p:ext uri="{BB962C8B-B14F-4D97-AF65-F5344CB8AC3E}">
        <p14:creationId xmlns:p14="http://schemas.microsoft.com/office/powerpoint/2010/main" val="2841415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１　 医師の裁量権</a:t>
            </a:r>
          </a:p>
        </p:txBody>
      </p:sp>
      <p:sp>
        <p:nvSpPr>
          <p:cNvPr id="8195" name="コンテンツ プレースホルダー 2"/>
          <p:cNvSpPr>
            <a:spLocks noGrp="1" noChangeArrowheads="1"/>
          </p:cNvSpPr>
          <p:nvPr>
            <p:ph idx="1"/>
          </p:nvPr>
        </p:nvSpPr>
        <p:spPr>
          <a:xfrm>
            <a:off x="446087" y="1403350"/>
            <a:ext cx="8229600" cy="5194300"/>
          </a:xfrm>
        </p:spPr>
        <p:txBody>
          <a:bodyPr vert="horz" wrap="square" lIns="91440" tIns="45720" rIns="91440" bIns="45720" numCol="1" anchor="t" anchorCtr="0" compatLnSpc="1"/>
          <a:lstStyle/>
          <a:p>
            <a:pPr marL="0" indent="0">
              <a:buNone/>
            </a:pPr>
            <a:r>
              <a:rPr lang="ja-JP" altLang="en-US" dirty="0"/>
              <a:t>　</a:t>
            </a:r>
            <a:r>
              <a:rPr lang="ja-JP" altLang="ja-JP" dirty="0">
                <a:solidFill>
                  <a:srgbClr val="2D2D8A"/>
                </a:solidFill>
              </a:rPr>
              <a:t>説明の程度、方法</a:t>
            </a:r>
            <a:endParaRPr lang="en-US" altLang="ja-JP" dirty="0">
              <a:solidFill>
                <a:srgbClr val="2D2D8A"/>
              </a:solidFill>
            </a:endParaRPr>
          </a:p>
          <a:p>
            <a:pPr marL="0" indent="0">
              <a:buNone/>
            </a:pPr>
            <a:r>
              <a:rPr lang="ja-JP" altLang="en-US" dirty="0">
                <a:solidFill>
                  <a:srgbClr val="2D2D8A"/>
                </a:solidFill>
              </a:rPr>
              <a:t>　</a:t>
            </a:r>
            <a:r>
              <a:rPr lang="ja-JP" altLang="en-US" sz="2800" dirty="0"/>
              <a:t>各項目についての説明の程度、方法については</a:t>
            </a:r>
            <a:r>
              <a:rPr lang="ja-JP" altLang="en-US" sz="2800" dirty="0">
                <a:solidFill>
                  <a:srgbClr val="2D2D8A"/>
                </a:solidFill>
              </a:rPr>
              <a:t>、</a:t>
            </a:r>
            <a:r>
              <a:rPr lang="ja-JP" altLang="en-US" sz="2800" dirty="0">
                <a:solidFill>
                  <a:srgbClr val="FF0000"/>
                </a:solidFill>
              </a:rPr>
              <a:t>医師の合理的</a:t>
            </a:r>
            <a:r>
              <a:rPr lang="ja-JP" altLang="ja-JP" sz="2800" dirty="0">
                <a:solidFill>
                  <a:srgbClr val="FF0000"/>
                </a:solidFill>
              </a:rPr>
              <a:t>裁量権</a:t>
            </a:r>
            <a:r>
              <a:rPr lang="ja-JP" altLang="ja-JP" sz="2800" dirty="0"/>
              <a:t>が認められる</a:t>
            </a:r>
            <a:endParaRPr lang="en-US" altLang="ja-JP" sz="2800" dirty="0"/>
          </a:p>
          <a:p>
            <a:pPr marL="0" indent="0">
              <a:buNone/>
            </a:pPr>
            <a:r>
              <a:rPr lang="ja-JP" altLang="en-US" dirty="0"/>
              <a:t>　</a:t>
            </a:r>
            <a:r>
              <a:rPr lang="ja-JP" altLang="ja-JP" sz="2800" dirty="0"/>
              <a:t>東京高判平成３年１１月２１日判時１４１４号５４頁</a:t>
            </a:r>
          </a:p>
          <a:p>
            <a:pPr marL="0" indent="0">
              <a:buNone/>
            </a:pPr>
            <a:r>
              <a:rPr lang="ja-JP" altLang="en-US" sz="2800" dirty="0"/>
              <a:t>　</a:t>
            </a:r>
            <a:r>
              <a:rPr lang="ja-JP" altLang="ja-JP" sz="2800" i="1" dirty="0">
                <a:solidFill>
                  <a:srgbClr val="FF0000"/>
                </a:solidFill>
              </a:rPr>
              <a:t>説明の程度、方法</a:t>
            </a:r>
            <a:r>
              <a:rPr lang="ja-JP" altLang="ja-JP" sz="2800" i="1" dirty="0"/>
              <a:t>については、具体的な病状、患者に与える影響の重大性、患者の知識・性格等を考慮した</a:t>
            </a:r>
            <a:r>
              <a:rPr lang="ja-JP" altLang="ja-JP" sz="2800" i="1" dirty="0">
                <a:solidFill>
                  <a:srgbClr val="FF0000"/>
                </a:solidFill>
              </a:rPr>
              <a:t>医師の合理的裁量</a:t>
            </a:r>
            <a:r>
              <a:rPr lang="ja-JP" altLang="ja-JP" sz="2800" i="1" dirty="0"/>
              <a:t>に委ねざるを得ない部分が多い</a:t>
            </a:r>
            <a:endParaRPr lang="en-US" altLang="ja-JP" sz="2800" i="1" dirty="0"/>
          </a:p>
          <a:p>
            <a:pPr marL="0" indent="0">
              <a:buNone/>
            </a:pPr>
            <a:r>
              <a:rPr lang="ja-JP" altLang="en-US" sz="2800" i="1" dirty="0"/>
              <a:t>　</a:t>
            </a:r>
            <a:endParaRPr lang="en-US" altLang="ja-JP" sz="2800" i="1" dirty="0"/>
          </a:p>
          <a:p>
            <a:pPr marL="0" indent="0">
              <a:buNone/>
            </a:pPr>
            <a:r>
              <a:rPr lang="ja-JP" altLang="en-US" sz="2800" i="1" dirty="0"/>
              <a:t>　</a:t>
            </a:r>
            <a:r>
              <a:rPr lang="ja-JP" altLang="en-US" sz="2800" dirty="0"/>
              <a:t>では、説明の程度、方法について、説明義務違反となるのはどのような場合か？</a:t>
            </a:r>
            <a:endParaRPr lang="ja-JP" altLang="ja-JP" sz="2800" dirty="0"/>
          </a:p>
          <a:p>
            <a:pPr marL="0" indent="0">
              <a:buNone/>
            </a:pPr>
            <a:endParaRPr lang="en-US" altLang="ja-JP" sz="2400" i="1" dirty="0"/>
          </a:p>
          <a:p>
            <a:pPr marL="0" indent="0">
              <a:buNone/>
            </a:pPr>
            <a:r>
              <a:rPr lang="ja-JP" altLang="en-US" sz="2400" i="1"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1843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15</a:t>
            </a:fld>
            <a:endParaRPr lang="en-US" altLang="ja-JP"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68313" y="1403350"/>
            <a:ext cx="8229600" cy="53181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医師の裁量は、</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患者の</a:t>
            </a: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自己決定権</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を侵害しない</a:t>
            </a: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範囲内に限られる</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とする裁判例</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自己決定権</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を侵害する</a:t>
            </a:r>
            <a:r>
              <a:rPr lang="ja-JP" altLang="en-US" sz="2800" dirty="0"/>
              <a:t>ような</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場合</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とは？</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①説明内容が、</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患者に与える影響</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が重大で、患者　　</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solidFill>
                  <a:srgbClr val="FF0000"/>
                </a:solidFill>
              </a:rPr>
              <a:t>　　</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の価値観や人生観に深く関わる場合</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②説明の有無、程度、方法により</a:t>
            </a:r>
            <a:r>
              <a:rPr kumimoji="1" lang="ja-JP" altLang="en-US" sz="2800" b="0" i="0" u="sng" strike="noStrike" kern="0" cap="none" spc="0" normalizeH="0" baseline="0" noProof="0" dirty="0">
                <a:ln>
                  <a:noFill/>
                </a:ln>
                <a:solidFill>
                  <a:srgbClr val="FF0000"/>
                </a:solidFill>
                <a:effectLst/>
                <a:uLnTx/>
                <a:uFillTx/>
                <a:latin typeface="+mn-lt"/>
                <a:ea typeface="+mn-ea"/>
                <a:cs typeface="+mn-cs"/>
              </a:rPr>
              <a:t>当該</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患者の</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自己</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　</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solidFill>
                  <a:srgbClr val="FF0000"/>
                </a:solidFill>
              </a:rPr>
              <a:t>　　</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決定の結果が変わる</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可能性がある場合</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rgbClr val="FF0000"/>
                </a:solidFill>
                <a:effectLst/>
                <a:uLnTx/>
                <a:uFillTx/>
                <a:latin typeface="+mn-lt"/>
                <a:ea typeface="+mn-ea"/>
                <a:cs typeface="+mn-cs"/>
              </a:rPr>
              <a:t>　 </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③</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自己決定を検討する機会が十分に与えられてい　</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rgbClr val="FF0000"/>
                </a:solidFill>
                <a:effectLst/>
                <a:uLnTx/>
                <a:uFillTx/>
                <a:latin typeface="+mn-lt"/>
                <a:ea typeface="+mn-ea"/>
                <a:cs typeface="+mn-cs"/>
              </a:rPr>
              <a:t>　　ない場合</a:t>
            </a:r>
            <a:endParaRPr kumimoji="1" lang="ja-JP"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32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二つの最高裁判例</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1946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16</a:t>
            </a:fld>
            <a:endParaRPr lang="en-US" altLang="ja-JP"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8195" name="コンテンツ プレースホルダー 2"/>
          <p:cNvSpPr>
            <a:spLocks noGrp="1" noChangeArrowheads="1"/>
          </p:cNvSpPr>
          <p:nvPr>
            <p:ph idx="1"/>
          </p:nvPr>
        </p:nvSpPr>
        <p:spPr>
          <a:xfrm>
            <a:off x="457200" y="1600200"/>
            <a:ext cx="8229600" cy="49244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当時４３歳の患者（Ｘ）が、乳がんと診断され、平成３年２月２８日、Ｙ病院で胸筋温存乳房切除術を実施</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Ｘは、Ｙ</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病院医師は十分な説明をしないまま意思に反して乳房切除術を行ったとして、</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Y</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病院に、</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説明義務違反等（他には乳房温存療法を実施すべき義務違反、他の医療機関に転医させる義務違反）に基づく１１９１万６８５２円の損害賠償請求訴訟を提起</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048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17</a:t>
            </a:fld>
            <a:endParaRPr lang="en-US" altLang="ja-JP"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57200" y="1600200"/>
            <a:ext cx="8229600" cy="49244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第１回目（平成３年２月１６日）</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の</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IC</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①手術生検の結果、しこりは浸潤性の充実腺管がんであること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②入院して手術する必要があること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③手術生検をしたので、手術は早いほうがいいこと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④手術の日は、２月２８日が都合がいいこと</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⑤乳房を残す方法も行われているが、この方法については現在までに正確にわかっておらず、放射線で黒くなったり、再手術が必要となることもあること</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150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18</a:t>
            </a:fld>
            <a:endParaRPr lang="en-US" altLang="ja-JP"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8195" name="コンテンツ プレースホルダー 2"/>
          <p:cNvSpPr>
            <a:spLocks noGrp="1" noChangeArrowheads="1"/>
          </p:cNvSpPr>
          <p:nvPr>
            <p:ph idx="1"/>
          </p:nvPr>
        </p:nvSpPr>
        <p:spPr>
          <a:xfrm>
            <a:off x="474663" y="1343025"/>
            <a:ext cx="8229600" cy="49244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第２回目（同月２０日）</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の</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IC</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⑥乳房は全部取るが筋肉は残す</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⑦入院期間は１か月くらいで、手術の翌日の午後から一人でトイレに行ける</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Ｘは、２回目の説明の際に質問をしようとしたが、医師に拒絶されたので、同月２６日に、手紙（乳房を残すことについて強い関心を有することが表明されている）を書いて医師に交付した</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253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19</a:t>
            </a:fld>
            <a:endParaRPr lang="en-US" altLang="ja-JP"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コンテンツ プレースホルダー 2"/>
          <p:cNvSpPr>
            <a:spLocks noGrp="1"/>
          </p:cNvSpPr>
          <p:nvPr>
            <p:ph sz="quarter" idx="13"/>
          </p:nvPr>
        </p:nvSpPr>
        <p:spPr>
          <a:xfrm>
            <a:off x="539750" y="714375"/>
            <a:ext cx="7993063" cy="6243638"/>
          </a:xfrm>
        </p:spPr>
        <p:txBody>
          <a:bodyPr vert="horz" wrap="square" lIns="91440" tIns="45720" rIns="91440" bIns="45720" anchor="t" anchorCtr="0"/>
          <a:lstStyle/>
          <a:p>
            <a:pPr marL="44450" indent="0">
              <a:buClrTx/>
              <a:buSzTx/>
              <a:buFont typeface="Georgia" panose="02040502050405020303" pitchFamily="18" charset="0"/>
              <a:buNone/>
            </a:pPr>
            <a:r>
              <a:rPr lang="ja-JP" altLang="en-US" sz="2400" dirty="0"/>
              <a:t>第１　はじめに</a:t>
            </a:r>
            <a:endParaRPr lang="en-US" altLang="ja-JP" sz="2400" dirty="0"/>
          </a:p>
          <a:p>
            <a:pPr marL="44450" indent="0">
              <a:buClrTx/>
              <a:buSzTx/>
              <a:buFont typeface="Georgia" panose="02040502050405020303" pitchFamily="18" charset="0"/>
              <a:buNone/>
            </a:pPr>
            <a:r>
              <a:rPr lang="ja-JP" altLang="en-US" sz="2000" dirty="0"/>
              <a:t>　  １    最近の医療裁判の動向</a:t>
            </a:r>
            <a:endParaRPr lang="en-US" altLang="ja-JP" sz="2000" dirty="0"/>
          </a:p>
          <a:p>
            <a:pPr marL="44450" indent="0">
              <a:buClrTx/>
              <a:buSzTx/>
              <a:buFont typeface="Georgia" panose="02040502050405020303" pitchFamily="18" charset="0"/>
              <a:buNone/>
            </a:pPr>
            <a:r>
              <a:rPr lang="en-US" altLang="ja-JP" sz="2000" dirty="0"/>
              <a:t>     2    </a:t>
            </a:r>
            <a:r>
              <a:rPr lang="ja-JP" altLang="en-US" sz="2000" dirty="0"/>
              <a:t>行為規範と裁判規範</a:t>
            </a:r>
            <a:endParaRPr lang="en-US" altLang="ja-JP" sz="2000" dirty="0"/>
          </a:p>
          <a:p>
            <a:pPr marL="44450" indent="0">
              <a:buClrTx/>
              <a:buSzTx/>
              <a:buFont typeface="Georgia" panose="02040502050405020303" pitchFamily="18" charset="0"/>
              <a:buNone/>
            </a:pPr>
            <a:r>
              <a:rPr lang="ja-JP" altLang="en-US" sz="2000" dirty="0"/>
              <a:t>　  ３    紛争の予防のための</a:t>
            </a:r>
            <a:r>
              <a:rPr lang="en-US" altLang="ja-JP" sz="2000" dirty="0"/>
              <a:t>IC</a:t>
            </a:r>
          </a:p>
          <a:p>
            <a:pPr marL="44450" indent="0">
              <a:buClrTx/>
              <a:buSzTx/>
              <a:buFont typeface="Georgia" panose="02040502050405020303" pitchFamily="18" charset="0"/>
              <a:buNone/>
            </a:pPr>
            <a:r>
              <a:rPr lang="ja-JP" altLang="en-US" sz="2400" dirty="0"/>
              <a:t>第２　自己決定権と医師の裁量</a:t>
            </a:r>
            <a:endParaRPr lang="en-US" altLang="ja-JP" sz="2400" dirty="0"/>
          </a:p>
          <a:p>
            <a:pPr marL="44450" indent="0">
              <a:buClrTx/>
              <a:buSzTx/>
              <a:buFont typeface="Georgia" panose="02040502050405020303" pitchFamily="18" charset="0"/>
              <a:buNone/>
            </a:pPr>
            <a:r>
              <a:rPr lang="ja-JP" altLang="en-US" sz="2000" dirty="0"/>
              <a:t>    １    医師の裁量権</a:t>
            </a:r>
            <a:endParaRPr lang="en-US" altLang="ja-JP" sz="2000" dirty="0"/>
          </a:p>
          <a:p>
            <a:pPr marL="44450" indent="0">
              <a:buClrTx/>
              <a:buSzTx/>
              <a:buFont typeface="Georgia" panose="02040502050405020303" pitchFamily="18" charset="0"/>
              <a:buNone/>
            </a:pPr>
            <a:r>
              <a:rPr lang="ja-JP" altLang="en-US" sz="2000" dirty="0"/>
              <a:t>　  ２ 　患者の自己決定権の重視</a:t>
            </a:r>
            <a:endParaRPr lang="en-US" altLang="ja-JP" sz="2000" dirty="0"/>
          </a:p>
          <a:p>
            <a:pPr marL="44450" indent="0">
              <a:buClrTx/>
              <a:buSzTx/>
              <a:buFont typeface="Georgia" panose="02040502050405020303" pitchFamily="18" charset="0"/>
              <a:buNone/>
            </a:pPr>
            <a:r>
              <a:rPr lang="ja-JP" altLang="en-US" sz="2400" dirty="0"/>
              <a:t>第３　現場で生じる問題</a:t>
            </a:r>
            <a:endParaRPr lang="en-US" altLang="ja-JP" sz="2400" dirty="0"/>
          </a:p>
          <a:p>
            <a:pPr marL="44450" indent="0">
              <a:buClrTx/>
              <a:buSzTx/>
              <a:buFont typeface="Georgia" panose="02040502050405020303" pitchFamily="18" charset="0"/>
              <a:buNone/>
            </a:pPr>
            <a:r>
              <a:rPr lang="ja-JP" altLang="en-US" sz="2000" dirty="0"/>
              <a:t>　 １　  時間的制約</a:t>
            </a:r>
            <a:endParaRPr lang="en-US" altLang="ja-JP" sz="2000" dirty="0"/>
          </a:p>
          <a:p>
            <a:pPr marL="44450" indent="0">
              <a:buClrTx/>
              <a:buSzTx/>
              <a:buFont typeface="Georgia" panose="02040502050405020303" pitchFamily="18" charset="0"/>
              <a:buNone/>
            </a:pPr>
            <a:r>
              <a:rPr lang="ja-JP" altLang="en-US" sz="2000" dirty="0"/>
              <a:t>　 ２  　患者の理解力のばらつき</a:t>
            </a:r>
            <a:endParaRPr lang="en-US" altLang="ja-JP" sz="2000" dirty="0"/>
          </a:p>
          <a:p>
            <a:pPr marL="44450" indent="0">
              <a:buClrTx/>
              <a:buSzTx/>
              <a:buFont typeface="Georgia" panose="02040502050405020303" pitchFamily="18" charset="0"/>
              <a:buNone/>
            </a:pPr>
            <a:r>
              <a:rPr lang="ja-JP" altLang="en-US" sz="2000" dirty="0"/>
              <a:t>　 ３  　合併症・リスク</a:t>
            </a:r>
            <a:endParaRPr lang="en-US" altLang="ja-JP" sz="2000" dirty="0"/>
          </a:p>
          <a:p>
            <a:pPr marL="44450" indent="0">
              <a:buClrTx/>
              <a:buSzTx/>
              <a:buFont typeface="Georgia" panose="02040502050405020303" pitchFamily="18" charset="0"/>
              <a:buNone/>
            </a:pPr>
            <a:r>
              <a:rPr lang="ja-JP" altLang="en-US" sz="2000" dirty="0"/>
              <a:t>　 ４  　代替的治療法　</a:t>
            </a:r>
            <a:endParaRPr lang="en-US" altLang="ja-JP" sz="2000" dirty="0"/>
          </a:p>
          <a:p>
            <a:pPr marL="44450" indent="0">
              <a:buClrTx/>
              <a:buSzTx/>
              <a:buFont typeface="Georgia" panose="02040502050405020303" pitchFamily="18" charset="0"/>
              <a:buNone/>
            </a:pPr>
            <a:r>
              <a:rPr lang="ja-JP" altLang="en-US" sz="2000" dirty="0"/>
              <a:t>　 ５　  患者が判断を委ねる場合</a:t>
            </a:r>
            <a:endParaRPr lang="en-US" altLang="ja-JP" sz="2000" dirty="0"/>
          </a:p>
          <a:p>
            <a:pPr marL="44450" indent="0">
              <a:buClrTx/>
              <a:buSzTx/>
              <a:buFont typeface="Georgia" panose="02040502050405020303" pitchFamily="18" charset="0"/>
              <a:buNone/>
            </a:pPr>
            <a:r>
              <a:rPr lang="ja-JP" altLang="en-US" sz="2000" dirty="0"/>
              <a:t>　 ６  　不合理な治療法</a:t>
            </a:r>
            <a:endParaRPr lang="en-US" altLang="ja-JP" sz="2000" dirty="0"/>
          </a:p>
          <a:p>
            <a:pPr marL="44450" indent="0">
              <a:buClrTx/>
              <a:buSzTx/>
              <a:buFont typeface="Georgia" panose="02040502050405020303" pitchFamily="18" charset="0"/>
              <a:buNone/>
            </a:pPr>
            <a:r>
              <a:rPr lang="ja-JP" altLang="en-US" sz="2000" dirty="0"/>
              <a:t>　 ７  　記録の煩雑さと法的リスク </a:t>
            </a:r>
            <a:endParaRPr lang="en-US" altLang="ja-JP" sz="2000" dirty="0"/>
          </a:p>
          <a:p>
            <a:pPr marL="44450" indent="0">
              <a:buClrTx/>
              <a:buSzTx/>
              <a:buFont typeface="Georgia" panose="02040502050405020303" pitchFamily="18" charset="0"/>
              <a:buNone/>
            </a:pPr>
            <a:endParaRPr lang="en-US" altLang="ja-JP" sz="2400" dirty="0"/>
          </a:p>
          <a:p>
            <a:pPr marL="44450" indent="0">
              <a:buClrTx/>
              <a:buSzTx/>
              <a:buFont typeface="Georgia" panose="02040502050405020303" pitchFamily="18" charset="0"/>
              <a:buNone/>
            </a:pPr>
            <a:endParaRPr lang="en-US" altLang="ja-JP" sz="2800" dirty="0"/>
          </a:p>
        </p:txBody>
      </p:sp>
      <p:sp>
        <p:nvSpPr>
          <p:cNvPr id="6147" name="スライド番号プレースホルダー 3"/>
          <p:cNvSpPr txBox="1">
            <a:spLocks noGrp="1"/>
          </p:cNvSpPr>
          <p:nvPr>
            <p:ph type="sldNum" sz="quarter" idx="16"/>
          </p:nvPr>
        </p:nvSpPr>
        <p:spPr/>
        <p:txBody>
          <a:bodyPr/>
          <a:lstStyle/>
          <a:p>
            <a:pPr marL="0" indent="0" algn="r" eaLnBrk="1" hangingPunct="1">
              <a:spcBef>
                <a:spcPct val="0"/>
              </a:spcBef>
              <a:buNone/>
            </a:pPr>
            <a:fld id="{9A0DB2DC-4C9A-4742-B13C-FB6460FD3503}" type="slidenum">
              <a:rPr lang="en-US" altLang="ja-JP" sz="1200" dirty="0">
                <a:solidFill>
                  <a:srgbClr val="7F7F7F"/>
                </a:solidFill>
              </a:rPr>
              <a:t>2</a:t>
            </a:fld>
            <a:endParaRPr lang="en-US" altLang="ja-JP" sz="1200" dirty="0">
              <a:solidFill>
                <a:srgbClr val="7F7F7F"/>
              </a:solidFill>
            </a:endParaRPr>
          </a:p>
        </p:txBody>
      </p:sp>
      <p:sp>
        <p:nvSpPr>
          <p:cNvPr id="2" name="AutoShape 2"/>
          <p:cNvSpPr>
            <a:spLocks noGrp="1" noChangeArrowheads="1"/>
          </p:cNvSpPr>
          <p:nvPr>
            <p:ph type="title"/>
          </p:nvPr>
        </p:nvSpPr>
        <p:spPr>
          <a:xfrm>
            <a:off x="598488" y="44450"/>
            <a:ext cx="8064500" cy="647700"/>
          </a:xfrm>
          <a:solidFill>
            <a:schemeClr val="accent1"/>
          </a:solidFill>
          <a:ln>
            <a:solidFill>
              <a:schemeClr val="accent1">
                <a:lumMod val="90000"/>
              </a:schemeClr>
            </a:solidFill>
          </a:ln>
        </p:spPr>
        <p:txBody>
          <a:bodyPr vert="horz" wrap="square" lIns="91440" tIns="45720" rIns="91440" bIns="45720" numCol="1" anchor="ctr" anchorCtr="0" compatLnSpc="1"/>
          <a:lstStyle/>
          <a:p>
            <a:pPr marL="0" marR="0" lvl="0" indent="0" algn="l" defTabSz="914400" rtl="0" eaLnBrk="1" fontAlgn="auto" latinLnBrk="0" hangingPunct="1">
              <a:lnSpc>
                <a:spcPct val="100000"/>
              </a:lnSpc>
              <a:spcBef>
                <a:spcPct val="0"/>
              </a:spcBef>
              <a:spcAft>
                <a:spcPts val="0"/>
              </a:spcAft>
              <a:buClr>
                <a:schemeClr val="accent6">
                  <a:lumMod val="75000"/>
                </a:schemeClr>
              </a:buClr>
              <a:buSzTx/>
              <a:buFont typeface="Georgia" panose="02040502050405020303" pitchFamily="18" charset="0"/>
              <a:buNone/>
              <a:defRPr/>
            </a:pPr>
            <a:r>
              <a:rPr kumimoji="1" lang="ja-JP" altLang="en-US" sz="3200" b="0" i="0" u="none" strike="noStrike" kern="0" cap="none" spc="0" normalizeH="0" baseline="0" noProof="0" dirty="0">
                <a:ln>
                  <a:noFill/>
                </a:ln>
                <a:solidFill>
                  <a:schemeClr val="tx2"/>
                </a:solidFill>
                <a:effectLst/>
                <a:uLnTx/>
                <a:uFillTx/>
                <a:latin typeface="+mj-lt"/>
                <a:ea typeface="+mj-ea"/>
                <a:cs typeface="+mj-cs"/>
              </a:rPr>
              <a:t>本日のテーマ</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a:xfrm>
            <a:off x="468313" y="260350"/>
            <a:ext cx="8229600" cy="1143000"/>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8195" name="コンテンツ プレースホルダー 2"/>
          <p:cNvSpPr>
            <a:spLocks noGrp="1" noChangeArrowheads="1"/>
          </p:cNvSpPr>
          <p:nvPr>
            <p:ph idx="1"/>
          </p:nvPr>
        </p:nvSpPr>
        <p:spPr>
          <a:xfrm>
            <a:off x="468313" y="1484313"/>
            <a:ext cx="8229600" cy="49244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0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医師は，患者の疾患の治療のために手術を実施するに当たっては，診療契約に基づき，特別の事情のない限り，患者に対し，</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当該疾患の診断（病名と病状），実施予定の手術の内容，手術に付随する危険性，他に選択可能な治療方法があれば，その内容と利害得失，予後などについて説明すべき義務</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があり，また，医療水準として確立した療法（術式）が複数存在する場合には，患者がそのいずれを選択するかにつき熟慮の上判断することができるような仕方で，</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それぞれの療法（術式）の違いや利害得失を分かりやすく説明</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することが求められると解される。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355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20</a:t>
            </a:fld>
            <a:endParaRPr lang="en-US" altLang="ja-JP"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a:xfrm>
            <a:off x="468313" y="260350"/>
            <a:ext cx="8229600" cy="989013"/>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19459" name="コンテンツ プレースホルダー 2"/>
          <p:cNvSpPr>
            <a:spLocks noGrp="1" noChangeArrowheads="1"/>
          </p:cNvSpPr>
          <p:nvPr>
            <p:ph idx="1"/>
          </p:nvPr>
        </p:nvSpPr>
        <p:spPr>
          <a:xfrm>
            <a:off x="457200" y="12493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Ｙは、乳房温存療法について、実施している医療機関も少なくないこと、相当数の実施例があって、同療法を実施した医師の間では積極的な評価もされていること、Ｘの乳がんについて乳房温存療法の適応可能性があること、手術当時乳房温存療法を実施していた医療機関を知っていた</a:t>
            </a:r>
            <a:endParaRPr kumimoji="1" lang="en-US" altLang="ja-JP" sz="20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000" b="0" i="1" u="none" strike="noStrike" kern="0" cap="none" spc="0" normalizeH="0" baseline="0" noProof="0" dirty="0">
                <a:ln>
                  <a:noFill/>
                </a:ln>
                <a:solidFill>
                  <a:schemeClr val="tx1"/>
                </a:solidFill>
                <a:effectLst/>
                <a:uLnTx/>
                <a:uFillTx/>
                <a:latin typeface="+mn-lt"/>
                <a:ea typeface="+mn-ea"/>
                <a:cs typeface="+mn-cs"/>
              </a:rPr>
              <a:t>　</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Ｙは、</a:t>
            </a:r>
            <a:r>
              <a:rPr kumimoji="1" lang="en-US" altLang="ja-JP" sz="2000" b="0" i="1" u="none" strike="noStrike" kern="0" cap="none" spc="0" normalizeH="0" baseline="0" noProof="0" dirty="0">
                <a:ln>
                  <a:noFill/>
                </a:ln>
                <a:solidFill>
                  <a:schemeClr val="tx1"/>
                </a:solidFill>
                <a:effectLst/>
                <a:uLnTx/>
                <a:uFillTx/>
                <a:latin typeface="+mn-lt"/>
                <a:ea typeface="+mn-ea"/>
                <a:cs typeface="+mn-cs"/>
              </a:rPr>
              <a:t>X</a:t>
            </a:r>
            <a:r>
              <a:rPr kumimoji="1" lang="ja-JP" altLang="en-US" sz="2000" b="0" i="1" u="none" strike="noStrike" kern="0" cap="none" spc="0" normalizeH="0" baseline="0" noProof="0" dirty="0">
                <a:ln>
                  <a:noFill/>
                </a:ln>
                <a:solidFill>
                  <a:schemeClr val="tx1"/>
                </a:solidFill>
                <a:effectLst/>
                <a:uLnTx/>
                <a:uFillTx/>
                <a:latin typeface="+mn-lt"/>
                <a:ea typeface="+mn-ea"/>
                <a:cs typeface="+mn-cs"/>
              </a:rPr>
              <a:t>の</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手紙を受け取ったことにより、Ｘの乳がんに乳房温存療法の適応が有るか、現実に実施可能であるのかについて、Ｘが強い関心を有していることを知った</a:t>
            </a:r>
            <a:endParaRPr kumimoji="1" lang="en-US" altLang="ja-JP" sz="20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000" b="0" i="0" u="none" strike="noStrike" kern="0" cap="none" spc="0" normalizeH="0" baseline="0" noProof="0" dirty="0">
                <a:ln>
                  <a:noFill/>
                </a:ln>
                <a:solidFill>
                  <a:schemeClr val="tx1"/>
                </a:solidFill>
                <a:effectLst/>
                <a:uLnTx/>
                <a:uFillTx/>
                <a:latin typeface="+mn-lt"/>
                <a:ea typeface="+mn-ea"/>
                <a:cs typeface="+mn-cs"/>
              </a:rPr>
              <a:t>→</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Ｙは、Ｘの乳がんについて、</a:t>
            </a:r>
            <a:r>
              <a:rPr kumimoji="1" lang="ja-JP" altLang="ja-JP" sz="2000" b="0" i="1" u="none" strike="noStrike" kern="0" cap="none" spc="0" normalizeH="0" baseline="0" noProof="0" dirty="0">
                <a:ln>
                  <a:noFill/>
                </a:ln>
                <a:solidFill>
                  <a:srgbClr val="FF0000"/>
                </a:solidFill>
                <a:effectLst/>
                <a:uLnTx/>
                <a:uFillTx/>
                <a:latin typeface="+mn-lt"/>
                <a:ea typeface="+mn-ea"/>
                <a:cs typeface="+mn-cs"/>
              </a:rPr>
              <a:t>乳房温存療法の適応可能性のあること及び乳房温存療法を実施している医療機関の名称や所在をＹの知る範囲で明確に説明</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し、Ｙにより胸筋温存乳房切除術を受けるか、あるいは乳房温存療法を実施している他の医療機関において同療法を受ける可能性を探るか、その</a:t>
            </a:r>
            <a:r>
              <a:rPr kumimoji="1" lang="ja-JP" altLang="ja-JP" sz="2000" b="0" i="1" u="none" strike="noStrike" kern="0" cap="none" spc="0" normalizeH="0" baseline="0" noProof="0" dirty="0">
                <a:ln>
                  <a:noFill/>
                </a:ln>
                <a:solidFill>
                  <a:srgbClr val="FF0000"/>
                </a:solidFill>
                <a:effectLst/>
                <a:uLnTx/>
                <a:uFillTx/>
                <a:latin typeface="+mn-lt"/>
                <a:ea typeface="+mn-ea"/>
                <a:cs typeface="+mn-cs"/>
              </a:rPr>
              <a:t>いずれの道を選ぶかについて熟慮して判断する機会を与えるべき義務</a:t>
            </a:r>
            <a:r>
              <a:rPr kumimoji="1" lang="ja-JP" altLang="ja-JP" sz="2000" b="0" i="1" u="none" strike="noStrike" kern="0" cap="none" spc="0" normalizeH="0" baseline="0" noProof="0" dirty="0">
                <a:ln>
                  <a:noFill/>
                </a:ln>
                <a:solidFill>
                  <a:schemeClr val="tx1"/>
                </a:solidFill>
                <a:effectLst/>
                <a:uLnTx/>
                <a:uFillTx/>
                <a:latin typeface="+mn-lt"/>
                <a:ea typeface="+mn-ea"/>
                <a:cs typeface="+mn-cs"/>
              </a:rPr>
              <a:t>があった。</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458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21</a:t>
            </a:fld>
            <a:endParaRPr lang="en-US" altLang="ja-JP"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a:xfrm>
            <a:off x="457200" y="146050"/>
            <a:ext cx="8229600" cy="1050925"/>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20483" name="コンテンツ プレースホルダー 2"/>
          <p:cNvSpPr>
            <a:spLocks noGrp="1" noChangeArrowheads="1"/>
          </p:cNvSpPr>
          <p:nvPr>
            <p:ph idx="1"/>
          </p:nvPr>
        </p:nvSpPr>
        <p:spPr>
          <a:xfrm>
            <a:off x="442913" y="1125538"/>
            <a:ext cx="8229600" cy="56880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最判平成１３年１１月２７日判時１７６９号５６頁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☆説明義務の基本的なフレームワークを提供</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☆医療水準として未確立の治療法については、説明義務がないとされるのが原則であるが、例外として、説明義務を負うとした。</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☆治療方法について消極的な評価をしており、自身では実施するつもりがなくても</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①</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患者の価値観や人生観に深く関わり、</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②</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説明により当該患者の</a:t>
            </a:r>
            <a:r>
              <a:rPr kumimoji="1" lang="ja-JP" altLang="ja-JP" sz="2400" b="0" i="0" u="none" strike="noStrike" kern="0" cap="none" spc="0" normalizeH="0" baseline="0" noProof="0" dirty="0">
                <a:ln>
                  <a:noFill/>
                </a:ln>
                <a:solidFill>
                  <a:srgbClr val="FF0000"/>
                </a:solidFill>
                <a:effectLst/>
                <a:uLnTx/>
                <a:uFillTx/>
                <a:latin typeface="+mn-lt"/>
                <a:ea typeface="+mn-ea"/>
                <a:cs typeface="+mn-cs"/>
              </a:rPr>
              <a:t>自己決定の結果が変わる</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可能性がある場合</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説明義務違反に問われる可能性がある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560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22</a:t>
            </a:fld>
            <a:endParaRPr lang="en-US" altLang="ja-JP"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a:xfrm>
            <a:off x="468313" y="260350"/>
            <a:ext cx="8229600" cy="1014413"/>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539750" y="12747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意識障害により一過性脳動脈瘤虚血発作の可能性を指摘され、造影</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CT</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で</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未破裂脳動脈瘤の存在が確認された患者</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（６１歳）</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がコイル塞栓術を受けたところ、術中にコイルが瘤外に逸脱するなどして脳梗塞が生じ死亡した事案</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662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23</a:t>
            </a:fld>
            <a:endParaRPr lang="en-US" altLang="ja-JP"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a:xfrm>
            <a:off x="442913" y="188913"/>
            <a:ext cx="8229600" cy="1008062"/>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42913" y="13414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術前説明</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第１回目</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検査の画像の所見から，左</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内頚</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動脈分岐部に動脈</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瘤</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が存在することがほぼ確実になったと告げ</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①</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動脈</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瘤</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の治療をするためには脳血管撮影を行う必要があること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②</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現時点で治療を全く希望しないのであれば，脳血管撮影を行う必要がないこと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③</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脳血管撮影ではカテーテルを動脈内にはわせるので，低い確率ではあるが，脳血栓等の合併症があり得ること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などを説明した</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765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24</a:t>
            </a:fld>
            <a:endParaRPr lang="en-US" altLang="ja-JP" sz="1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a:xfrm>
            <a:off x="468313" y="44450"/>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２   患者の自己決定権の重視</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術前説明（</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２回目</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脳血管撮影の所見を説明した上で，</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①</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脳動脈</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瘤</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は，放置しておいても</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6</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割は破裂しないので，治療をしなくても生活を続けることはできるが，</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4</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割は今後</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20</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年の間に破裂するおそれがあること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②</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治療するとすれば，開頭手術とコイル</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塞栓</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術の</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2</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通りの方法があること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③</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開頭手術では</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95</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％が完治するが，</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5</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％は後遺症の残る可能性があること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④</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コイル塞栓術では，後になってコイルが患部から出てきて脳梗塞を起こす可能性があること</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を説明した。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rgbClr val="FF0000"/>
                </a:solidFill>
                <a:effectLst/>
                <a:uLnTx/>
                <a:uFillTx/>
                <a:latin typeface="+mn-lt"/>
                <a:ea typeface="+mn-ea"/>
                <a:cs typeface="+mn-cs"/>
              </a:rPr>
              <a:t>コイル塞栓術を積極的に勧めず</a:t>
            </a:r>
            <a:r>
              <a:rPr lang="ja-JP" altLang="en-US" sz="2400" dirty="0">
                <a:solidFill>
                  <a:srgbClr val="FF0000"/>
                </a:solidFill>
              </a:rPr>
              <a:t>，</a:t>
            </a:r>
            <a:r>
              <a:rPr kumimoji="1" lang="en-US" altLang="ja-JP" sz="2400" b="0" i="0" u="none" strike="noStrike" kern="0" cap="none" spc="0" normalizeH="0" baseline="0" noProof="0" dirty="0">
                <a:ln>
                  <a:noFill/>
                </a:ln>
                <a:solidFill>
                  <a:srgbClr val="FF0000"/>
                </a:solidFill>
                <a:effectLst/>
                <a:uLnTx/>
                <a:uFillTx/>
                <a:latin typeface="+mn-lt"/>
                <a:ea typeface="+mn-ea"/>
                <a:cs typeface="+mn-cs"/>
              </a:rPr>
              <a:t>A</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も</a:t>
            </a:r>
            <a:r>
              <a:rPr lang="ja-JP" altLang="en-US" sz="2400" dirty="0">
                <a:solidFill>
                  <a:srgbClr val="FF0000"/>
                </a:solidFill>
              </a:rPr>
              <a:t>，</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開頭手術を選択</a:t>
            </a:r>
            <a:endParaRPr kumimoji="1" lang="en-US" altLang="ja-JP" sz="24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867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25</a:t>
            </a:fld>
            <a:endParaRPr lang="en-US" altLang="ja-JP" sz="1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a:xfrm>
            <a:off x="468313" y="260350"/>
            <a:ext cx="8229600" cy="989013"/>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57200" y="12493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術前説明（</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３回目</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の動脈瘤が開頭手術をするのが困難な場所に位置しており開頭手術は危険なので，コイル塞栓術を試してみようとの話がカンファレンスであったことを告げ，開頭しないで済むという大きな利点があるとして，</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急遽，</a:t>
            </a:r>
            <a:r>
              <a:rPr kumimoji="1" lang="ja-JP" altLang="ja-JP" sz="2400" b="0" i="0" u="none" strike="noStrike" kern="0" cap="none" spc="0" normalizeH="0" baseline="0" noProof="0" dirty="0">
                <a:ln>
                  <a:noFill/>
                </a:ln>
                <a:solidFill>
                  <a:srgbClr val="FF0000"/>
                </a:solidFill>
                <a:effectLst/>
                <a:uLnTx/>
                <a:uFillTx/>
                <a:latin typeface="+mn-lt"/>
                <a:ea typeface="+mn-ea"/>
                <a:cs typeface="+mn-cs"/>
              </a:rPr>
              <a:t>コイル塞栓術を勧めた</a:t>
            </a:r>
            <a:endParaRPr kumimoji="1" lang="en-US" altLang="ja-JP" sz="24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①</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Y2</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医師は，これまでコイル塞栓術を十数例実施しているが，すべて成功していると説明</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②</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が，「以前，後になってコイルが出てきて脳梗塞を起こすおそれがあると話しておられたが，いかがなのでしょうか。」と質問したところ，</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Y</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２医師は，うまくいかないときは無理をせず，直ちにコイルを回収してまた新たに方法を考える旨を答えた。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2970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26</a:t>
            </a:fld>
            <a:endParaRPr lang="en-US" altLang="ja-JP" sz="1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a:xfrm>
            <a:off x="468313" y="260350"/>
            <a:ext cx="8229600" cy="989013"/>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57200" y="12493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術前説明（</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３回目</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a:t>
            </a: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③</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同日の説明は，</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30</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40</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分程度</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④</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コイル塞栓術には術中を含め脳梗塞等の合併症の危険があり，合併症により死に至る頻度が</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2</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3</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％とされていることについての説明も行った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同日夕方には，</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らから，同月</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28</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日にコイル塞栓術を実施することの承諾を得た。</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072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27</a:t>
            </a:fld>
            <a:endParaRPr lang="en-US" altLang="ja-JP"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a:xfrm>
            <a:off x="468313" y="260350"/>
            <a:ext cx="8229600" cy="989013"/>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8195" name="コンテンツ プレースホルダー 2"/>
          <p:cNvSpPr>
            <a:spLocks noGrp="1" noChangeArrowheads="1"/>
          </p:cNvSpPr>
          <p:nvPr>
            <p:ph idx="1"/>
          </p:nvPr>
        </p:nvSpPr>
        <p:spPr>
          <a:xfrm>
            <a:off x="444500" y="12747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医師が患者に予防的な療法（術式）を実施するに当たって，医療水準として確立した療法（術式）が複数存在する場合には，その中のある療法（術式）を受けるという選択肢と共に，いずれの療法（術式）も受けずに保存的に経過を見るという選択肢も存在し，</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そのいずれを選択するかは，患者自身の生き方や生活の質にもかかわるものでもある</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し，また，上記選択をするための時間的な余裕もあることから，患者がいずれの選択肢を選択するかにつき熟慮の上判断することができるように，</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医師は各療法（術式）の違いや経過観察も含めた各選択肢の利害得失について分かりやすく説明することが求められる</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ものというべきである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174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28</a:t>
            </a:fld>
            <a:endParaRPr lang="en-US" altLang="ja-JP" sz="1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25603"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本件病院の担当医師らは，開頭手術では，治療中に神経等を損傷する可能性があるが，治療中に動脈瘤が破裂した場合にはコイル塞栓術の場合よりも対処がしやすいのに対して，</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コイル塞栓術</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では，身体に加わる侵襲が少なく，開頭手術のように治療中に神経等を損傷する可能性も少ないが，動脈の塞栓が生じて脳梗塞を発生させる場合があるほか，</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動脈瘤が破裂した場合には救命が困難であるという問題</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もあり，このような場合にはいずれにせよ開頭手術が必要になるという知見を有していたことがうかがわれ，また，そのような知見は，開頭手術やコイル</a:t>
            </a:r>
            <a:r>
              <a:rPr lang="ja-JP" altLang="en-US" sz="2400" i="1" dirty="0"/>
              <a:t>塞栓</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術を実施していた本件病院の担当医師らが当然に有すべき知見であったというべきであるから，同医師らは，</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に対して，少なくとも上記各知見について分かりやすく説明する義務があった</a:t>
            </a:r>
            <a:endParaRPr kumimoji="1" lang="ja-JP"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277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29</a:t>
            </a:fld>
            <a:endParaRPr lang="en-US" altLang="ja-JP"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a:t>
            </a:r>
            <a:r>
              <a:rPr lang="en-US" altLang="ja-JP" sz="2800" dirty="0"/>
              <a:t> </a:t>
            </a:r>
            <a:r>
              <a:rPr lang="ja-JP" altLang="en-US" sz="2800" dirty="0"/>
              <a:t>１　最近の医療裁判の動向</a:t>
            </a:r>
          </a:p>
        </p:txBody>
      </p:sp>
      <p:sp>
        <p:nvSpPr>
          <p:cNvPr id="7171"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a:t>
            </a:fld>
            <a:endParaRPr lang="en-US" altLang="ja-JP" sz="1400" dirty="0"/>
          </a:p>
        </p:txBody>
      </p:sp>
      <p:pic>
        <p:nvPicPr>
          <p:cNvPr id="7172" name="コンテンツ プレースホルダー 2"/>
          <p:cNvPicPr>
            <a:picLocks noGrp="1" noChangeAspect="1"/>
          </p:cNvPicPr>
          <p:nvPr>
            <p:ph idx="1"/>
          </p:nvPr>
        </p:nvPicPr>
        <p:blipFill>
          <a:blip r:embed="rId2"/>
          <a:srcRect/>
          <a:stretch>
            <a:fillRect/>
          </a:stretch>
        </p:blipFill>
        <p:spPr>
          <a:xfrm>
            <a:off x="395288" y="1244600"/>
            <a:ext cx="8023225" cy="4826000"/>
          </a:xfrm>
        </p:spPr>
      </p:pic>
      <p:sp>
        <p:nvSpPr>
          <p:cNvPr id="2" name="コンテンツ プレースホルダー 2"/>
          <p:cNvSpPr txBox="1">
            <a:spLocks noChangeArrowheads="1"/>
          </p:cNvSpPr>
          <p:nvPr/>
        </p:nvSpPr>
        <p:spPr bwMode="auto">
          <a:xfrm>
            <a:off x="827088" y="6134100"/>
            <a:ext cx="8229600" cy="463550"/>
          </a:xfrm>
          <a:prstGeom prst="rect">
            <a:avLst/>
          </a:prstGeom>
          <a:noFill/>
          <a:ln>
            <a:noFill/>
          </a:ln>
          <a:effec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200" b="0" i="0" u="none" strike="noStrike" kern="0" cap="none" spc="0" normalizeH="0" baseline="0" noProof="0" dirty="0">
                <a:ln>
                  <a:noFill/>
                </a:ln>
                <a:solidFill>
                  <a:schemeClr val="tx1"/>
                </a:solidFill>
                <a:effectLst/>
                <a:uLnTx/>
                <a:uFillTx/>
                <a:latin typeface="+mn-lt"/>
                <a:ea typeface="+mn-ea"/>
                <a:cs typeface="+mn-cs"/>
              </a:rPr>
              <a:t>裁判の迅速化に係る検証に関する報告（第１０回）より</a:t>
            </a:r>
            <a:endParaRPr kumimoji="1" lang="en-US" altLang="ja-JP" sz="1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25603"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前記事実関係によれば，</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が平成</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8</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年</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2</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月</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23</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日に開頭手術を選択した後の同月</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 27</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日の手術前のカンファレンスにおいて，</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内頚動脈</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そのものが立ち上がっており，動脈</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瘤</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体部が脳の中に埋没するように存在しているため，</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おそ</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らく動脈</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瘤</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体部の背部は確認できないので，貫通動脈や前脈絡叢動脈をクリップにより閉塞してしまう可能性があり，開頭手術はかなり困難であることが新たに判明したというのであるから，本件病院の担当医師らは，</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がこの点をも踏まえて開頭手術の危険性とコイル塞栓術の危険性を比較検討できるように，</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に対して，上記のとおり</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カンファレンスで判明した開頭手術に伴う問題点について具体的に説明する義務</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があったというべきである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379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30</a:t>
            </a:fld>
            <a:endParaRPr lang="en-US" altLang="ja-JP" sz="1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25603"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東京高判平成１９年１０月１８日（差戻審）</a:t>
            </a: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000" b="0" i="1" u="sng" strike="noStrike" kern="0" cap="none" spc="0" normalizeH="0" baseline="0" noProof="0" dirty="0">
                <a:ln>
                  <a:noFill/>
                </a:ln>
                <a:solidFill>
                  <a:srgbClr val="FF0000"/>
                </a:solidFill>
                <a:effectLst/>
                <a:uLnTx/>
                <a:uFillTx/>
                <a:latin typeface="+mn-lt"/>
                <a:ea typeface="+mn-ea"/>
                <a:cs typeface="+mn-cs"/>
              </a:rPr>
              <a:t>コイル塞栓術</a:t>
            </a:r>
            <a:r>
              <a:rPr kumimoji="1" lang="ja-JP" altLang="en-US" sz="2000" b="0" i="1" u="sng" strike="noStrike" kern="0" cap="none" spc="0" normalizeH="0" baseline="0" noProof="0" dirty="0">
                <a:ln>
                  <a:noFill/>
                </a:ln>
                <a:solidFill>
                  <a:schemeClr val="tx1"/>
                </a:solidFill>
                <a:effectLst/>
                <a:uLnTx/>
                <a:uFillTx/>
                <a:latin typeface="+mn-lt"/>
                <a:ea typeface="+mn-ea"/>
                <a:cs typeface="+mn-cs"/>
              </a:rPr>
              <a:t>では，開頭手術のように治療中に神経等を損傷する可能性は少ないが，</a:t>
            </a:r>
            <a:r>
              <a:rPr kumimoji="1" lang="ja-JP" altLang="en-US" sz="2000" b="0" i="1" u="sng" strike="noStrike" kern="0" cap="none" spc="0" normalizeH="0" baseline="0" noProof="0" dirty="0">
                <a:ln>
                  <a:noFill/>
                </a:ln>
                <a:solidFill>
                  <a:srgbClr val="FF0000"/>
                </a:solidFill>
                <a:effectLst/>
                <a:uLnTx/>
                <a:uFillTx/>
                <a:latin typeface="+mn-lt"/>
                <a:ea typeface="+mn-ea"/>
                <a:cs typeface="+mn-cs"/>
              </a:rPr>
              <a:t>動脈瘤が破裂した場合には開頭手術と違って救命が困難であるという問題点</a:t>
            </a:r>
            <a:r>
              <a:rPr kumimoji="1" lang="ja-JP" altLang="en-US" sz="2000" b="0" i="1" u="sng" strike="noStrike" kern="0" cap="none" spc="0" normalizeH="0" baseline="0" noProof="0" dirty="0">
                <a:ln>
                  <a:noFill/>
                </a:ln>
                <a:solidFill>
                  <a:schemeClr val="tx1"/>
                </a:solidFill>
                <a:effectLst/>
                <a:uLnTx/>
                <a:uFillTx/>
                <a:latin typeface="+mn-lt"/>
                <a:ea typeface="+mn-ea"/>
                <a:cs typeface="+mn-cs"/>
              </a:rPr>
              <a:t>については，担当医師らが</a:t>
            </a:r>
            <a:r>
              <a:rPr kumimoji="1" lang="en-US" altLang="ja-JP" sz="2000" b="0" i="1" u="sng" strike="noStrike" kern="0" cap="none" spc="0" normalizeH="0" baseline="0" noProof="0" dirty="0">
                <a:ln>
                  <a:noFill/>
                </a:ln>
                <a:solidFill>
                  <a:schemeClr val="tx1"/>
                </a:solidFill>
                <a:effectLst/>
                <a:uLnTx/>
                <a:uFillTx/>
                <a:latin typeface="+mn-lt"/>
                <a:ea typeface="+mn-ea"/>
                <a:cs typeface="+mn-cs"/>
              </a:rPr>
              <a:t>A</a:t>
            </a:r>
            <a:r>
              <a:rPr kumimoji="1" lang="ja-JP" altLang="en-US" sz="2000" b="0" i="1" u="sng" strike="noStrike" kern="0" cap="none" spc="0" normalizeH="0" baseline="0" noProof="0" dirty="0">
                <a:ln>
                  <a:noFill/>
                </a:ln>
                <a:solidFill>
                  <a:schemeClr val="tx1"/>
                </a:solidFill>
                <a:effectLst/>
                <a:uLnTx/>
                <a:uFillTx/>
                <a:latin typeface="+mn-lt"/>
                <a:ea typeface="+mn-ea"/>
                <a:cs typeface="+mn-cs"/>
              </a:rPr>
              <a:t>らに対し分かりやすく説明したとまでは認められない。</a:t>
            </a:r>
            <a:endParaRPr kumimoji="1" lang="ja-JP" altLang="ja-JP" sz="20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000" b="0" i="1" u="sng" strike="noStrike" kern="0" cap="none" spc="0" normalizeH="0" baseline="0" noProof="0" dirty="0">
                <a:ln>
                  <a:noFill/>
                </a:ln>
                <a:solidFill>
                  <a:schemeClr val="tx1"/>
                </a:solidFill>
                <a:effectLst/>
                <a:uLnTx/>
                <a:uFillTx/>
                <a:latin typeface="+mn-lt"/>
                <a:ea typeface="+mn-ea"/>
                <a:cs typeface="+mn-cs"/>
              </a:rPr>
              <a:t>　</a:t>
            </a:r>
            <a:r>
              <a:rPr kumimoji="1" lang="en-US" altLang="ja-JP" sz="2000" b="0" i="1" u="sng" strike="noStrike" kern="0" cap="none" spc="0" normalizeH="0" baseline="0" noProof="0" dirty="0">
                <a:ln>
                  <a:noFill/>
                </a:ln>
                <a:solidFill>
                  <a:schemeClr val="tx1"/>
                </a:solidFill>
                <a:effectLst/>
                <a:uLnTx/>
                <a:uFillTx/>
                <a:latin typeface="+mn-lt"/>
                <a:ea typeface="+mn-ea"/>
                <a:cs typeface="+mn-cs"/>
              </a:rPr>
              <a:t>A</a:t>
            </a:r>
            <a:r>
              <a:rPr kumimoji="1" lang="ja-JP" altLang="en-US" sz="2000" b="0" i="1" u="sng" strike="noStrike" kern="0" cap="none" spc="0" normalizeH="0" baseline="0" noProof="0" dirty="0">
                <a:ln>
                  <a:noFill/>
                </a:ln>
                <a:solidFill>
                  <a:schemeClr val="tx1"/>
                </a:solidFill>
                <a:effectLst/>
                <a:uLnTx/>
                <a:uFillTx/>
                <a:latin typeface="+mn-lt"/>
                <a:ea typeface="+mn-ea"/>
                <a:cs typeface="+mn-cs"/>
              </a:rPr>
              <a:t>は，同年</a:t>
            </a:r>
            <a:r>
              <a:rPr kumimoji="1" lang="en-US" altLang="ja-JP" sz="2000" b="0" i="1" u="sng" strike="noStrike" kern="0" cap="none" spc="0" normalizeH="0" baseline="0" noProof="0" dirty="0">
                <a:ln>
                  <a:noFill/>
                </a:ln>
                <a:solidFill>
                  <a:schemeClr val="tx1"/>
                </a:solidFill>
                <a:effectLst/>
                <a:uLnTx/>
                <a:uFillTx/>
                <a:latin typeface="+mn-lt"/>
                <a:ea typeface="+mn-ea"/>
                <a:cs typeface="+mn-cs"/>
              </a:rPr>
              <a:t>2</a:t>
            </a:r>
            <a:r>
              <a:rPr kumimoji="1" lang="ja-JP" altLang="en-US" sz="2000" b="0" i="1" u="sng" strike="noStrike" kern="0" cap="none" spc="0" normalizeH="0" baseline="0" noProof="0" dirty="0">
                <a:ln>
                  <a:noFill/>
                </a:ln>
                <a:solidFill>
                  <a:schemeClr val="tx1"/>
                </a:solidFill>
                <a:effectLst/>
                <a:uLnTx/>
                <a:uFillTx/>
                <a:latin typeface="+mn-lt"/>
                <a:ea typeface="+mn-ea"/>
                <a:cs typeface="+mn-cs"/>
              </a:rPr>
              <a:t>月</a:t>
            </a:r>
            <a:r>
              <a:rPr kumimoji="1" lang="en-US" altLang="ja-JP" sz="2000" b="0" i="1" u="sng" strike="noStrike" kern="0" cap="none" spc="0" normalizeH="0" baseline="0" noProof="0" dirty="0">
                <a:ln>
                  <a:noFill/>
                </a:ln>
                <a:solidFill>
                  <a:schemeClr val="tx1"/>
                </a:solidFill>
                <a:effectLst/>
                <a:uLnTx/>
                <a:uFillTx/>
                <a:latin typeface="+mn-lt"/>
                <a:ea typeface="+mn-ea"/>
                <a:cs typeface="+mn-cs"/>
              </a:rPr>
              <a:t>27</a:t>
            </a:r>
            <a:r>
              <a:rPr kumimoji="1" lang="ja-JP" altLang="en-US" sz="2000" b="0" i="1" u="sng" strike="noStrike" kern="0" cap="none" spc="0" normalizeH="0" baseline="0" noProof="0" dirty="0">
                <a:ln>
                  <a:noFill/>
                </a:ln>
                <a:solidFill>
                  <a:schemeClr val="tx1"/>
                </a:solidFill>
                <a:effectLst/>
                <a:uLnTx/>
                <a:uFillTx/>
                <a:latin typeface="+mn-lt"/>
                <a:ea typeface="+mn-ea"/>
                <a:cs typeface="+mn-cs"/>
              </a:rPr>
              <a:t>日に外泊から戻ってきた際，夕方になって，</a:t>
            </a:r>
            <a:r>
              <a:rPr kumimoji="1" lang="en-US" altLang="ja-JP" sz="2000" b="0" i="1" u="sng" strike="noStrike" kern="0" cap="none" spc="0" normalizeH="0" baseline="0" noProof="0" dirty="0">
                <a:ln>
                  <a:noFill/>
                </a:ln>
                <a:solidFill>
                  <a:schemeClr val="tx1"/>
                </a:solidFill>
                <a:effectLst/>
                <a:uLnTx/>
                <a:uFillTx/>
                <a:latin typeface="+mn-lt"/>
                <a:ea typeface="+mn-ea"/>
                <a:cs typeface="+mn-cs"/>
              </a:rPr>
              <a:t>Y</a:t>
            </a:r>
            <a:r>
              <a:rPr kumimoji="1" lang="ja-JP" altLang="en-US" sz="2000" b="0" i="1" u="sng" strike="noStrike" kern="0" cap="none" spc="0" normalizeH="0" baseline="0" noProof="0" dirty="0">
                <a:ln>
                  <a:noFill/>
                </a:ln>
                <a:solidFill>
                  <a:schemeClr val="tx1"/>
                </a:solidFill>
                <a:effectLst/>
                <a:uLnTx/>
                <a:uFillTx/>
                <a:latin typeface="+mn-lt"/>
                <a:ea typeface="+mn-ea"/>
                <a:cs typeface="+mn-cs"/>
              </a:rPr>
              <a:t>２医師から，いきなり開頭手術に伴う問題点が判明したことと同医師らの方針変更を伝えられたにもかかわらず，手術直前のあわただしい雰囲気の中で，</a:t>
            </a:r>
            <a:r>
              <a:rPr kumimoji="1" lang="en-US" altLang="ja-JP" sz="2000" b="0" i="1" u="sng" strike="noStrike" kern="0" cap="none" spc="0" normalizeH="0" baseline="0" noProof="0" dirty="0">
                <a:ln>
                  <a:noFill/>
                </a:ln>
                <a:solidFill>
                  <a:schemeClr val="tx1"/>
                </a:solidFill>
                <a:effectLst/>
                <a:uLnTx/>
                <a:uFillTx/>
                <a:latin typeface="+mn-lt"/>
                <a:ea typeface="+mn-ea"/>
                <a:cs typeface="+mn-cs"/>
              </a:rPr>
              <a:t>30〜40</a:t>
            </a:r>
            <a:r>
              <a:rPr kumimoji="1" lang="ja-JP" altLang="en-US" sz="2000" b="0" i="1" u="sng" strike="noStrike" kern="0" cap="none" spc="0" normalizeH="0" baseline="0" noProof="0" dirty="0">
                <a:ln>
                  <a:noFill/>
                </a:ln>
                <a:solidFill>
                  <a:schemeClr val="tx1"/>
                </a:solidFill>
                <a:effectLst/>
                <a:uLnTx/>
                <a:uFillTx/>
                <a:latin typeface="+mn-lt"/>
                <a:ea typeface="+mn-ea"/>
                <a:cs typeface="+mn-cs"/>
              </a:rPr>
              <a:t>分程度の説明を受けただけで，開頭手術とコイル塞栓術のいずれを選択するのか問われ，その日の夕方のうちにコイル塞栓術を受けることを承諾したものであって，そうすると，</a:t>
            </a:r>
            <a:r>
              <a:rPr kumimoji="1" lang="ja-JP" altLang="en-US" sz="2000" b="0" i="1" u="sng" strike="noStrike" kern="0" cap="none" spc="0" normalizeH="0" baseline="0" noProof="0" dirty="0">
                <a:ln>
                  <a:noFill/>
                </a:ln>
                <a:solidFill>
                  <a:srgbClr val="FF0000"/>
                </a:solidFill>
                <a:effectLst/>
                <a:uLnTx/>
                <a:uFillTx/>
                <a:latin typeface="+mn-lt"/>
                <a:ea typeface="+mn-ea"/>
                <a:cs typeface="+mn-cs"/>
              </a:rPr>
              <a:t>いずれの手術も受けずに保存的に経過を見る方法の当否について改めて検討する機会を与えられたとはいえない</a:t>
            </a:r>
            <a:r>
              <a:rPr kumimoji="1" lang="ja-JP" altLang="en-US" sz="2000" b="0" i="1" u="sng" strike="noStrike" kern="0" cap="none" spc="0" normalizeH="0" baseline="0" noProof="0" dirty="0">
                <a:ln>
                  <a:noFill/>
                </a:ln>
                <a:solidFill>
                  <a:schemeClr val="tx1"/>
                </a:solidFill>
                <a:effectLst/>
                <a:uLnTx/>
                <a:uFillTx/>
                <a:latin typeface="+mn-lt"/>
                <a:ea typeface="+mn-ea"/>
                <a:cs typeface="+mn-cs"/>
              </a:rPr>
              <a:t>し，開頭手術とコイル塞栓術のいずれを選択するのか，いずれの手術も受けずに保存的に経過を見ることとするのかを熟慮する機会を改めて与えられたともいえない</a:t>
            </a:r>
            <a:endParaRPr kumimoji="1" lang="en-US" altLang="ja-JP" sz="2000" b="0" i="1" u="sng"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1800" b="0" i="0" u="none" strike="noStrike" kern="0" cap="none" spc="0" normalizeH="0" baseline="0" noProof="0" dirty="0">
                <a:ln>
                  <a:noFill/>
                </a:ln>
                <a:solidFill>
                  <a:schemeClr val="tx1"/>
                </a:solidFill>
                <a:effectLst/>
                <a:uLnTx/>
                <a:uFillTx/>
                <a:latin typeface="+mn-lt"/>
                <a:ea typeface="+mn-ea"/>
                <a:cs typeface="+mn-cs"/>
              </a:rPr>
              <a:t>慰謝料８００万円の請求を認容</a:t>
            </a:r>
            <a:endParaRPr kumimoji="1" lang="ja-JP" altLang="ja-JP"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1800" b="0" i="1" u="sng"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482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31</a:t>
            </a:fld>
            <a:endParaRPr lang="en-US" altLang="ja-JP" sz="1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25603" name="コンテンツ プレースホルダー 2"/>
          <p:cNvSpPr>
            <a:spLocks noGrp="1" noChangeArrowheads="1"/>
          </p:cNvSpPr>
          <p:nvPr>
            <p:ph idx="1"/>
          </p:nvPr>
        </p:nvSpPr>
        <p:spPr>
          <a:xfrm>
            <a:off x="442913" y="1125538"/>
            <a:ext cx="8229600" cy="5595938"/>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最判平成１８年１０月２７日</a:t>
            </a: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判時１９５１号５９頁</a:t>
            </a: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平成１３年最判の一般論を前提に、予防的な療法を実施するにあたって、相当に高い医療水準を課した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☆結果的に</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コイルが瘤外に逸脱</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して死亡しており、①</a:t>
            </a:r>
            <a:r>
              <a:rPr kumimoji="1" lang="ja-JP" altLang="ja-JP" sz="2400" b="0" i="0" u="none" strike="noStrike" kern="0" cap="none" spc="0" normalizeH="0" baseline="0" noProof="0" dirty="0">
                <a:ln>
                  <a:noFill/>
                </a:ln>
                <a:solidFill>
                  <a:srgbClr val="FF0000"/>
                </a:solidFill>
                <a:effectLst/>
                <a:uLnTx/>
                <a:uFillTx/>
                <a:latin typeface="+mn-lt"/>
                <a:ea typeface="+mn-ea"/>
                <a:cs typeface="+mn-cs"/>
              </a:rPr>
              <a:t>患者に与える影響</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が重大</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であった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☆保存的経過観察を含めた３つの選択肢があり、いずれも医療水準に適うもので、全ての選択肢の利害得失についてわかりやすい説明がされれば、②</a:t>
            </a:r>
            <a:r>
              <a:rPr kumimoji="1" lang="ja-JP" altLang="ja-JP" sz="2400" b="0" i="0" u="none" strike="noStrike" kern="0" cap="none" spc="0" normalizeH="0" baseline="0" noProof="0" dirty="0">
                <a:ln>
                  <a:noFill/>
                </a:ln>
                <a:solidFill>
                  <a:srgbClr val="FF0000"/>
                </a:solidFill>
                <a:effectLst/>
                <a:uLnTx/>
                <a:uFillTx/>
                <a:latin typeface="+mn-lt"/>
                <a:ea typeface="+mn-ea"/>
                <a:cs typeface="+mn-cs"/>
              </a:rPr>
              <a:t>自己決定の結果が変わる</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可能性がある場合</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であった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☆当初，</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1</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か月弱の期間をかけて熟慮させた上で，患者に「</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開頭手術</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を受けること」を選択させているにもかかわらず，同手術実施の前々日の約</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30</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分ほどの説明だけで，「コイル塞栓術」を受けるという選択に患者の方針を変更させ、③</a:t>
            </a:r>
            <a:r>
              <a:rPr kumimoji="1" lang="ja-JP" altLang="en-US" sz="2400" b="0" i="0" u="none" strike="noStrike" kern="0" cap="none" spc="0" normalizeH="0" baseline="0" noProof="0" dirty="0">
                <a:ln>
                  <a:noFill/>
                </a:ln>
                <a:solidFill>
                  <a:srgbClr val="FF0000"/>
                </a:solidFill>
                <a:effectLst/>
                <a:uLnTx/>
                <a:uFillTx/>
                <a:latin typeface="+mn-lt"/>
                <a:ea typeface="+mn-ea"/>
                <a:cs typeface="+mn-cs"/>
              </a:rPr>
              <a:t>自己決定を検討する機会が十分に与えられていない</a:t>
            </a:r>
            <a:r>
              <a:rPr kumimoji="1" lang="ja-JP" altLang="en-US" sz="2400" b="0" i="0" u="none" strike="noStrike" kern="0" cap="none" spc="0" normalizeH="0" baseline="0" noProof="0" dirty="0">
                <a:ln>
                  <a:noFill/>
                </a:ln>
                <a:solidFill>
                  <a:schemeClr val="tx1"/>
                </a:solidFill>
                <a:effectLst/>
                <a:uLnTx/>
                <a:uFillTx/>
                <a:latin typeface="+mn-lt"/>
                <a:ea typeface="+mn-ea"/>
                <a:cs typeface="+mn-cs"/>
              </a:rPr>
              <a:t>点を重視した</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584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32</a:t>
            </a:fld>
            <a:endParaRPr lang="en-US" altLang="ja-JP" sz="1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7D29-58C7-6D41-8179-8B53CF6855F8}"/>
            </a:ext>
          </a:extLst>
        </p:cNvPr>
        <p:cNvGrpSpPr/>
        <p:nvPr/>
      </p:nvGrpSpPr>
      <p:grpSpPr>
        <a:xfrm>
          <a:off x="0" y="0"/>
          <a:ext cx="0" cy="0"/>
          <a:chOff x="0" y="0"/>
          <a:chExt cx="0" cy="0"/>
        </a:xfrm>
      </p:grpSpPr>
      <p:sp>
        <p:nvSpPr>
          <p:cNvPr id="35842" name="タイトル 1">
            <a:extLst>
              <a:ext uri="{FF2B5EF4-FFF2-40B4-BE49-F238E27FC236}">
                <a16:creationId xmlns:a16="http://schemas.microsoft.com/office/drawing/2014/main" id="{929DB1F0-0F74-14B7-2D24-0F1FCA99355D}"/>
              </a:ext>
            </a:extLst>
          </p:cNvPr>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第２　自己決定権と医師の裁量</a:t>
            </a:r>
            <a:br>
              <a:rPr lang="en-US" altLang="ja-JP" sz="3200" dirty="0"/>
            </a:br>
            <a:r>
              <a:rPr lang="ja-JP" altLang="en-US" sz="3200" dirty="0"/>
              <a:t>　 </a:t>
            </a:r>
            <a:r>
              <a:rPr lang="en-US" altLang="ja-JP" sz="3200" dirty="0"/>
              <a:t>2    </a:t>
            </a:r>
            <a:r>
              <a:rPr lang="ja-JP" altLang="en-US" sz="3200" dirty="0"/>
              <a:t>患者の自己決定権の重視</a:t>
            </a:r>
          </a:p>
        </p:txBody>
      </p:sp>
      <p:sp>
        <p:nvSpPr>
          <p:cNvPr id="25603" name="コンテンツ プレースホルダー 2">
            <a:extLst>
              <a:ext uri="{FF2B5EF4-FFF2-40B4-BE49-F238E27FC236}">
                <a16:creationId xmlns:a16="http://schemas.microsoft.com/office/drawing/2014/main" id="{16C50743-72ED-64A5-FC4D-EB8690B5E4B2}"/>
              </a:ext>
            </a:extLst>
          </p:cNvPr>
          <p:cNvSpPr>
            <a:spLocks noGrp="1" noChangeArrowheads="1"/>
          </p:cNvSpPr>
          <p:nvPr>
            <p:ph idx="1"/>
          </p:nvPr>
        </p:nvSpPr>
        <p:spPr>
          <a:xfrm>
            <a:off x="442913" y="1125538"/>
            <a:ext cx="8229600" cy="5595938"/>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solidFill>
                  <a:schemeClr val="accent6"/>
                </a:solidFill>
              </a:rPr>
              <a:t>まとめ</a:t>
            </a:r>
            <a:endParaRPr lang="en-US" altLang="ja-JP" sz="2800" dirty="0">
              <a:solidFill>
                <a:schemeClr val="accent6"/>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説明の程度、方法については、医師の合理的裁量は認められるが</a:t>
            </a:r>
            <a:endParaRPr lang="en-US" altLang="ja-JP" sz="2800"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①説明内容が、</a:t>
            </a:r>
            <a:r>
              <a:rPr lang="ja-JP" altLang="ja-JP" sz="2800" dirty="0">
                <a:solidFill>
                  <a:srgbClr val="FF0000"/>
                </a:solidFill>
              </a:rPr>
              <a:t>患者に与える影響</a:t>
            </a:r>
            <a:r>
              <a:rPr lang="ja-JP" altLang="en-US" sz="2800" dirty="0">
                <a:solidFill>
                  <a:srgbClr val="FF0000"/>
                </a:solidFill>
              </a:rPr>
              <a:t>が重大で、患者の価値観や人生観に深く関わる場合</a:t>
            </a:r>
            <a:endParaRPr lang="en-US" altLang="ja-JP" sz="28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②説明の有無、程度、方法により、</a:t>
            </a:r>
            <a:r>
              <a:rPr lang="ja-JP" altLang="en-US" sz="2800" u="sng" dirty="0">
                <a:solidFill>
                  <a:srgbClr val="FF0000"/>
                </a:solidFill>
              </a:rPr>
              <a:t>当該</a:t>
            </a:r>
            <a:r>
              <a:rPr lang="ja-JP" altLang="en-US" sz="2800" dirty="0">
                <a:solidFill>
                  <a:srgbClr val="FF0000"/>
                </a:solidFill>
              </a:rPr>
              <a:t>患者の</a:t>
            </a:r>
            <a:r>
              <a:rPr lang="ja-JP" altLang="ja-JP" sz="2800" dirty="0">
                <a:solidFill>
                  <a:srgbClr val="FF0000"/>
                </a:solidFill>
              </a:rPr>
              <a:t>自己決定の結果が変わる</a:t>
            </a:r>
            <a:r>
              <a:rPr lang="ja-JP" altLang="en-US" sz="2800" dirty="0">
                <a:solidFill>
                  <a:srgbClr val="FF0000"/>
                </a:solidFill>
              </a:rPr>
              <a:t>可能性がある場合</a:t>
            </a:r>
            <a:endParaRPr lang="en-US" altLang="ja-JP" sz="28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③</a:t>
            </a:r>
            <a:r>
              <a:rPr lang="ja-JP" altLang="en-US" sz="2800" dirty="0">
                <a:solidFill>
                  <a:srgbClr val="FF0000"/>
                </a:solidFill>
              </a:rPr>
              <a:t>自己決定を検討する機会が十分に与えられていない場合</a:t>
            </a:r>
            <a:endParaRPr lang="en-US" altLang="ja-JP" sz="2800" dirty="0">
              <a:solidFill>
                <a:srgbClr val="FF0000"/>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には、裁量は認められず、自己決定権の侵害になりうる。</a:t>
            </a:r>
            <a:endParaRPr lang="ja-JP" altLang="ja-JP" sz="2800" dirty="0"/>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5844" name="スライド番号プレースホルダー 1">
            <a:extLst>
              <a:ext uri="{FF2B5EF4-FFF2-40B4-BE49-F238E27FC236}">
                <a16:creationId xmlns:a16="http://schemas.microsoft.com/office/drawing/2014/main" id="{69F906DB-E16D-6159-8F55-A279D8F2CC5B}"/>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33</a:t>
            </a:fld>
            <a:endParaRPr lang="en-US" altLang="ja-JP" sz="1400" dirty="0"/>
          </a:p>
        </p:txBody>
      </p:sp>
    </p:spTree>
    <p:extLst>
      <p:ext uri="{BB962C8B-B14F-4D97-AF65-F5344CB8AC3E}">
        <p14:creationId xmlns:p14="http://schemas.microsoft.com/office/powerpoint/2010/main" val="1306868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１   時間的制約</a:t>
            </a:r>
          </a:p>
        </p:txBody>
      </p:sp>
      <p:sp>
        <p:nvSpPr>
          <p:cNvPr id="8195" name="コンテンツ プレースホルダー 2"/>
          <p:cNvSpPr>
            <a:spLocks noGrp="1" noChangeArrowheads="1"/>
          </p:cNvSpPr>
          <p:nvPr>
            <p:ph idx="1"/>
          </p:nvPr>
        </p:nvSpPr>
        <p:spPr>
          <a:xfrm>
            <a:off x="442913" y="1412875"/>
            <a:ext cx="8229600" cy="5184775"/>
          </a:xfrm>
        </p:spPr>
        <p:txBody>
          <a:bodyPr vert="horz" wrap="square" lIns="91440" tIns="45720" rIns="91440" bIns="45720" numCol="1" anchor="t" anchorCtr="0" compatLnSpc="1"/>
          <a:lstStyle/>
          <a:p>
            <a:pPr marL="0" indent="0">
              <a:buNone/>
            </a:pPr>
            <a:r>
              <a:rPr lang="ja-JP" altLang="en-US" dirty="0"/>
              <a:t>　</a:t>
            </a:r>
            <a:r>
              <a:rPr lang="ja-JP" altLang="ja-JP" dirty="0"/>
              <a:t>問題点</a:t>
            </a:r>
          </a:p>
          <a:p>
            <a:pPr marL="0" indent="0">
              <a:buNone/>
            </a:pPr>
            <a:endParaRPr lang="ja-JP" altLang="ja-JP" dirty="0"/>
          </a:p>
          <a:p>
            <a:pPr marL="0" indent="0"/>
            <a:r>
              <a:rPr lang="ja-JP" altLang="ja-JP" sz="2800" dirty="0"/>
              <a:t>外来・病棟業務が多忙で、十分な時間をかけて説明することが難しい。</a:t>
            </a:r>
            <a:endParaRPr lang="en-US" altLang="ja-JP" sz="2800" dirty="0"/>
          </a:p>
          <a:p>
            <a:pPr marL="0" indent="0"/>
            <a:r>
              <a:rPr lang="ja-JP" altLang="en-US" sz="2800" dirty="0"/>
              <a:t>診療報酬の観点から、頻回治療や侵襲が軽度な処置でも、形式的な説明と同意書の取得をしなければならない。</a:t>
            </a:r>
            <a:endParaRPr lang="ja-JP" altLang="ja-JP" sz="2800" dirty="0"/>
          </a:p>
          <a:p>
            <a:pPr marL="0" indent="0"/>
            <a:r>
              <a:rPr lang="ja-JP" altLang="ja-JP" sz="2800" dirty="0"/>
              <a:t>緊急手術や処置の場合、時間的余裕がそもそもない</a:t>
            </a:r>
            <a:r>
              <a:rPr lang="ja-JP" altLang="en-US" sz="2800" dirty="0"/>
              <a:t>。</a:t>
            </a:r>
            <a:endParaRPr lang="ja-JP" altLang="ja-JP" sz="2800"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3686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34</a:t>
            </a:fld>
            <a:endParaRPr lang="en-US" altLang="ja-JP" sz="1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85F74-544B-CD27-CF50-7BD2A038294C}"/>
            </a:ext>
          </a:extLst>
        </p:cNvPr>
        <p:cNvGrpSpPr/>
        <p:nvPr/>
      </p:nvGrpSpPr>
      <p:grpSpPr>
        <a:xfrm>
          <a:off x="0" y="0"/>
          <a:ext cx="0" cy="0"/>
          <a:chOff x="0" y="0"/>
          <a:chExt cx="0" cy="0"/>
        </a:xfrm>
      </p:grpSpPr>
      <p:sp>
        <p:nvSpPr>
          <p:cNvPr id="36866" name="タイトル 1">
            <a:extLst>
              <a:ext uri="{FF2B5EF4-FFF2-40B4-BE49-F238E27FC236}">
                <a16:creationId xmlns:a16="http://schemas.microsoft.com/office/drawing/2014/main" id="{C909AEC0-517E-811A-F36A-689180A2A1DB}"/>
              </a:ext>
            </a:extLst>
          </p:cNvPr>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１   時間的制約</a:t>
            </a:r>
          </a:p>
        </p:txBody>
      </p:sp>
      <p:sp>
        <p:nvSpPr>
          <p:cNvPr id="8195" name="コンテンツ プレースホルダー 2">
            <a:extLst>
              <a:ext uri="{FF2B5EF4-FFF2-40B4-BE49-F238E27FC236}">
                <a16:creationId xmlns:a16="http://schemas.microsoft.com/office/drawing/2014/main" id="{AB242DFE-B9F8-A6ED-DE57-C8472B9BF5F0}"/>
              </a:ext>
            </a:extLst>
          </p:cNvPr>
          <p:cNvSpPr>
            <a:spLocks noGrp="1" noChangeArrowheads="1"/>
          </p:cNvSpPr>
          <p:nvPr>
            <p:ph idx="1"/>
          </p:nvPr>
        </p:nvSpPr>
        <p:spPr>
          <a:xfrm>
            <a:off x="431832" y="1325726"/>
            <a:ext cx="8229600" cy="5487650"/>
          </a:xfrm>
        </p:spPr>
        <p:txBody>
          <a:bodyPr vert="horz" wrap="square" lIns="91440" tIns="45720" rIns="91440" bIns="45720" numCol="1" anchor="t" anchorCtr="0" compatLnSpc="1"/>
          <a:lstStyle/>
          <a:p>
            <a:pPr marL="0" lvl="0" indent="0">
              <a:buNone/>
              <a:defRPr/>
            </a:pPr>
            <a:r>
              <a:rPr lang="ja-JP" altLang="en-US" dirty="0">
                <a:solidFill>
                  <a:schemeClr val="accent6"/>
                </a:solidFill>
              </a:rPr>
              <a:t>対応策</a:t>
            </a:r>
            <a:endParaRPr lang="en-US" altLang="ja-JP" dirty="0">
              <a:solidFill>
                <a:schemeClr val="accent6"/>
              </a:solidFill>
            </a:endParaRPr>
          </a:p>
          <a:p>
            <a:pPr marL="0" lvl="0" indent="0">
              <a:buNone/>
              <a:defRPr/>
            </a:pPr>
            <a:r>
              <a:rPr lang="ja-JP" altLang="en-US" sz="2800" dirty="0"/>
              <a:t>説明の方法や程度について、医師の裁量が広く認められる場合</a:t>
            </a:r>
            <a:endParaRPr lang="en-US" altLang="ja-JP" sz="2800" dirty="0"/>
          </a:p>
          <a:p>
            <a:pPr marL="0" lvl="0" indent="0">
              <a:buNone/>
              <a:defRPr/>
            </a:pPr>
            <a:r>
              <a:rPr lang="ja-JP" altLang="en-US" sz="2800" dirty="0"/>
              <a:t>①</a:t>
            </a:r>
            <a:r>
              <a:rPr lang="ja-JP" altLang="ja-JP" sz="2800" dirty="0"/>
              <a:t>患者に与える影響</a:t>
            </a:r>
            <a:r>
              <a:rPr lang="ja-JP" altLang="en-US" sz="2800" dirty="0"/>
              <a:t>が軽微で、患者の価値観や人生観に関わらない場合</a:t>
            </a:r>
            <a:endParaRPr lang="en-US" altLang="ja-JP" sz="2800" dirty="0"/>
          </a:p>
          <a:p>
            <a:pPr marL="0" lvl="0" indent="0">
              <a:buNone/>
              <a:defRPr/>
            </a:pPr>
            <a:r>
              <a:rPr lang="ja-JP" altLang="en-US" sz="2800" dirty="0"/>
              <a:t>②説明の有無、程度、方法により、</a:t>
            </a:r>
            <a:r>
              <a:rPr lang="ja-JP" altLang="en-US" sz="2800" u="sng" dirty="0"/>
              <a:t>当該</a:t>
            </a:r>
            <a:r>
              <a:rPr lang="ja-JP" altLang="en-US" sz="2800" dirty="0"/>
              <a:t>患者の</a:t>
            </a:r>
            <a:r>
              <a:rPr lang="ja-JP" altLang="ja-JP" sz="2800" dirty="0"/>
              <a:t>自己決定の結果が変わる</a:t>
            </a:r>
            <a:r>
              <a:rPr lang="ja-JP" altLang="en-US" sz="2800" dirty="0"/>
              <a:t>可能性がない場合</a:t>
            </a:r>
            <a:endParaRPr lang="en-US" altLang="ja-JP" sz="2800" dirty="0"/>
          </a:p>
          <a:p>
            <a:pPr marL="0" lvl="0" indent="0">
              <a:buNone/>
              <a:defRPr/>
            </a:pPr>
            <a:r>
              <a:rPr lang="ja-JP" altLang="en-US" sz="2800" dirty="0"/>
              <a:t>③自己決定を検討する機会が少なくても支障がない場合</a:t>
            </a:r>
            <a:endParaRPr lang="en-US" altLang="ja-JP" sz="2800" dirty="0"/>
          </a:p>
          <a:p>
            <a:pPr marL="0" indent="0">
              <a:buNone/>
            </a:pPr>
            <a:r>
              <a:rPr lang="ja-JP" altLang="en-US" sz="2800" dirty="0"/>
              <a:t>→時間的短縮を図る</a:t>
            </a:r>
            <a:endParaRPr lang="en-US" altLang="ja-JP" sz="2800" dirty="0"/>
          </a:p>
          <a:p>
            <a:pPr marL="0" indent="0">
              <a:buNone/>
            </a:pPr>
            <a:endParaRPr lang="ja-JP" altLang="ja-JP" sz="2800"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36868" name="スライド番号プレースホルダー 1">
            <a:extLst>
              <a:ext uri="{FF2B5EF4-FFF2-40B4-BE49-F238E27FC236}">
                <a16:creationId xmlns:a16="http://schemas.microsoft.com/office/drawing/2014/main" id="{3D74AB9D-154E-47C8-D70F-665D3225090E}"/>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35</a:t>
            </a:fld>
            <a:endParaRPr lang="en-US" altLang="ja-JP" sz="1400" dirty="0"/>
          </a:p>
        </p:txBody>
      </p:sp>
    </p:spTree>
    <p:extLst>
      <p:ext uri="{BB962C8B-B14F-4D97-AF65-F5344CB8AC3E}">
        <p14:creationId xmlns:p14="http://schemas.microsoft.com/office/powerpoint/2010/main" val="10411854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a:xfrm>
            <a:off x="468313" y="260350"/>
            <a:ext cx="8229600" cy="9366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１   時間的制約</a:t>
            </a:r>
          </a:p>
        </p:txBody>
      </p:sp>
      <p:sp>
        <p:nvSpPr>
          <p:cNvPr id="35843" name="コンテンツ プレースホルダー 2"/>
          <p:cNvSpPr>
            <a:spLocks noGrp="1" noChangeArrowheads="1"/>
          </p:cNvSpPr>
          <p:nvPr>
            <p:ph idx="1"/>
          </p:nvPr>
        </p:nvSpPr>
        <p:spPr>
          <a:xfrm>
            <a:off x="442913" y="1268413"/>
            <a:ext cx="8229600" cy="5453062"/>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b="0" i="0" u="none" strike="noStrike" kern="0" cap="none" spc="0" normalizeH="0" baseline="0" noProof="0" dirty="0">
                <a:ln>
                  <a:noFill/>
                </a:ln>
                <a:solidFill>
                  <a:schemeClr val="accent6"/>
                </a:solidFill>
                <a:effectLst/>
                <a:uLnTx/>
                <a:uFillTx/>
                <a:latin typeface="+mn-lt"/>
                <a:ea typeface="+mn-ea"/>
                <a:cs typeface="+mn-cs"/>
              </a:rPr>
              <a:t>対応策</a:t>
            </a:r>
            <a:endParaRPr kumimoji="1" lang="en-US" altLang="ja-JP" sz="2800" b="0" i="0" u="none" strike="noStrike" kern="0" cap="none" spc="0" normalizeH="0" baseline="0" noProof="0" dirty="0">
              <a:ln>
                <a:noFill/>
              </a:ln>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説明の標準化</a:t>
            </a:r>
          </a:p>
          <a:p>
            <a:pPr marL="0" marR="0" lvl="0" indent="0" algn="l" defTabSz="914400" rtl="0" eaLnBrk="0" fontAlgn="base" latinLnBrk="0" hangingPunct="0">
              <a:lnSpc>
                <a:spcPct val="100000"/>
              </a:lnSpc>
              <a:spcBef>
                <a:spcPct val="20000"/>
              </a:spcBef>
              <a:spcAft>
                <a:spcPct val="0"/>
              </a:spcAft>
              <a:buClrTx/>
              <a:buSzTx/>
              <a:buFontTx/>
              <a:buNone/>
              <a:defRPr/>
            </a:pPr>
            <a:r>
              <a:rPr lang="ja-JP" altLang="ja-JP" sz="2800" noProof="0" dirty="0">
                <a:ln>
                  <a:noFill/>
                </a:ln>
                <a:effectLst/>
                <a:uLnTx/>
                <a:uFillTx/>
                <a:sym typeface="+mn-ea"/>
              </a:rPr>
              <a:t>　</a:t>
            </a:r>
            <a:r>
              <a:rPr lang="en-US" altLang="ja-JP" sz="2800" noProof="0" dirty="0">
                <a:ln>
                  <a:noFill/>
                </a:ln>
                <a:effectLst/>
                <a:uLnTx/>
                <a:uFillTx/>
                <a:sym typeface="+mn-ea"/>
              </a:rPr>
              <a:t> </a:t>
            </a:r>
            <a:r>
              <a:rPr lang="ja-JP" altLang="ja-JP" sz="2800" noProof="0" dirty="0">
                <a:ln>
                  <a:noFill/>
                </a:ln>
                <a:effectLst/>
                <a:uLnTx/>
                <a:uFillTx/>
                <a:sym typeface="+mn-ea"/>
              </a:rPr>
              <a:t>治療ごとにあらかじめ説明内容をテンプレート化</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lvl="0" indent="0">
              <a:buNone/>
              <a:defRPr/>
            </a:pPr>
            <a:endParaRPr lang="en-US" altLang="ja-JP" sz="2800" dirty="0"/>
          </a:p>
          <a:p>
            <a:pPr marL="0" lvl="0" indent="0">
              <a:buNone/>
              <a:defRPr/>
            </a:pPr>
            <a:r>
              <a:rPr lang="ja-JP" altLang="en-US" sz="2800" dirty="0"/>
              <a:t>・説明文書</a:t>
            </a:r>
            <a:endParaRPr lang="en-US" altLang="ja-JP" sz="2800" dirty="0"/>
          </a:p>
          <a:p>
            <a:pPr marL="0" lvl="0" indent="0">
              <a:buNone/>
              <a:defRPr/>
            </a:pPr>
            <a:r>
              <a:rPr lang="ja-JP" altLang="en-US" sz="2800" dirty="0"/>
              <a:t>　わかりやすいものである必要、口頭説明の補充</a:t>
            </a:r>
            <a:endParaRPr lang="en-US" altLang="ja-JP" sz="2800"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ja-JP" sz="2800"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チェックリスト方式</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チェックリストがあっても、実際の対話内容が乏しい場合、</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形式的に署名を取得した場合、</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説明義務違反とされる可能性は否定できない。</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198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36</a:t>
            </a:fld>
            <a:endParaRPr lang="en-US" altLang="ja-JP" sz="1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a:xfrm>
            <a:off x="468313" y="260350"/>
            <a:ext cx="8229600" cy="9366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１   時間的制約</a:t>
            </a:r>
          </a:p>
        </p:txBody>
      </p:sp>
      <p:sp>
        <p:nvSpPr>
          <p:cNvPr id="35843" name="コンテンツ プレースホルダー 2"/>
          <p:cNvSpPr>
            <a:spLocks noGrp="1" noChangeArrowheads="1"/>
          </p:cNvSpPr>
          <p:nvPr>
            <p:ph idx="1"/>
          </p:nvPr>
        </p:nvSpPr>
        <p:spPr>
          <a:xfrm>
            <a:off x="437718" y="1154112"/>
            <a:ext cx="8229600" cy="5659264"/>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対応策</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補助資料の活用</a:t>
            </a:r>
            <a:endParaRPr lang="en-US" altLang="ja-JP" sz="2800" noProof="0" dirty="0"/>
          </a:p>
          <a:p>
            <a:pPr marL="0" marR="0" lvl="0" indent="0" algn="l" defTabSz="914400" rtl="0" eaLnBrk="0" fontAlgn="base" latinLnBrk="0" hangingPunct="0">
              <a:lnSpc>
                <a:spcPct val="100000"/>
              </a:lnSpc>
              <a:spcBef>
                <a:spcPct val="20000"/>
              </a:spcBef>
              <a:spcAft>
                <a:spcPct val="0"/>
              </a:spcAft>
              <a:buClrTx/>
              <a:buSzTx/>
              <a:buNone/>
              <a:defRPr/>
            </a:pPr>
            <a:r>
              <a:rPr kumimoji="1" lang="ja-JP" altLang="en-US" sz="2800" b="0" i="0" u="none" strike="noStrike" kern="0" cap="none" spc="0" normalizeH="0" baseline="0" dirty="0">
                <a:ln>
                  <a:noFill/>
                </a:ln>
                <a:solidFill>
                  <a:schemeClr val="tx1"/>
                </a:solidFill>
                <a:effectLst/>
                <a:uLnTx/>
                <a:uFillTx/>
                <a:latin typeface="+mn-lt"/>
                <a:ea typeface="+mn-ea"/>
                <a:cs typeface="+mn-cs"/>
              </a:rPr>
              <a:t>　</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よくある手技について</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動画やパンフレットなどを使って、短時間で理解を促進。</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ただし、質問の機会を与える必要</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再説明の機会を設ける</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余裕があるときに、</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詳しくフォローアップする。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301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37</a:t>
            </a:fld>
            <a:endParaRPr lang="en-US" altLang="ja-JP" sz="1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a:xfrm>
            <a:off x="468313" y="260350"/>
            <a:ext cx="8229600" cy="9366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１　時間的制約</a:t>
            </a:r>
          </a:p>
        </p:txBody>
      </p:sp>
      <p:sp>
        <p:nvSpPr>
          <p:cNvPr id="8195" name="コンテンツ プレースホルダー 2"/>
          <p:cNvSpPr>
            <a:spLocks noGrp="1" noChangeArrowheads="1"/>
          </p:cNvSpPr>
          <p:nvPr>
            <p:ph idx="1"/>
          </p:nvPr>
        </p:nvSpPr>
        <p:spPr>
          <a:xfrm>
            <a:off x="445796" y="1225046"/>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緊急時の例外</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lang="ja-JP" altLang="en-US" sz="2400" dirty="0"/>
              <a:t>緊急事態など事態即応が求められる場面においては、医師の裁量権が広く認められ、比較的簡単な説明であっても、説明義務違反になりにくい。</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400" dirty="0"/>
              <a:t>　最判昭和５６年６月１９日判時１０１１号５４頁</a:t>
            </a: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lvl="0" indent="0">
              <a:buNone/>
              <a:defRPr/>
            </a:pPr>
            <a:r>
              <a:rPr lang="ja-JP" altLang="en-US" sz="2000" i="1" dirty="0"/>
              <a:t>　</a:t>
            </a:r>
            <a:r>
              <a:rPr lang="ja-JP" altLang="en-US" sz="2400" i="1" dirty="0"/>
              <a:t>原審の適法に確定した事実関係のもとにおいては、頭蓋骨陥没骨折の傷害を受けた患者の開頭手術を行う医師には、右手術の内容及びこれに伴う危険性を患者又はその法定代理人に対して説明する義務があるが、</a:t>
            </a:r>
            <a:r>
              <a:rPr lang="ja-JP" altLang="en-US" sz="2400" i="1" dirty="0">
                <a:solidFill>
                  <a:srgbClr val="FF0000"/>
                </a:solidFill>
              </a:rPr>
              <a:t>そのほかに、患者の現症状とその原因、手術による改善の程度、手術をしない場合の具体的予後内容、危険性について不確定要素がある場合にはその基礎となる症状把握の程度、その要素が発現した場合の対処の準備状況等についてまで説明する義務はない</a:t>
            </a:r>
            <a:endParaRPr kumimoji="1" lang="ja-JP" altLang="ja-JP" sz="2400" b="0" i="1"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3994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38</a:t>
            </a:fld>
            <a:endParaRPr lang="en-US" altLang="ja-JP" sz="1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a:xfrm>
            <a:off x="468313" y="260350"/>
            <a:ext cx="8229600" cy="8651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en-US" altLang="ja-JP" sz="3200" dirty="0"/>
              <a:t>   </a:t>
            </a:r>
            <a:r>
              <a:rPr lang="ja-JP" altLang="en-US" sz="3200" dirty="0"/>
              <a:t>１　 時間的制約</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緊急時の例外</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東京地判平成４年８月３１日判タ７９３号２７５頁</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1" u="none" strike="noStrike" kern="0" cap="none" spc="0" normalizeH="0" baseline="0" noProof="0" dirty="0">
                <a:ln>
                  <a:noFill/>
                </a:ln>
                <a:solidFill>
                  <a:schemeClr val="tx1"/>
                </a:solidFill>
                <a:effectLst/>
                <a:uLnTx/>
                <a:uFillTx/>
                <a:latin typeface="+mn-lt"/>
                <a:ea typeface="+mn-ea"/>
                <a:cs typeface="+mn-cs"/>
              </a:rPr>
              <a:t>治療行為にあたる医師は、</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緊急を要し時間的余裕がない等の格別の事情がない限り、</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患者において当該治療行為を受けるかどうかを判断決定する前提として、患者の現症状とその原因、当該治療行為を採用する理由、治療行為の内容、それによる危険性の程度、それを行った場合の改善の見込み、程度、当該治療行為をしない場合の予後等についてできるだけ具体的に説明すべき義務が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096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39</a:t>
            </a:fld>
            <a:endParaRPr lang="en-US" altLang="ja-JP"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solidFill>
                  <a:schemeClr val="tx1"/>
                </a:solidFill>
              </a:rPr>
              <a:t>第１　はじめに</a:t>
            </a:r>
            <a:br>
              <a:rPr lang="en-US" altLang="ja-JP" sz="2800" dirty="0">
                <a:solidFill>
                  <a:schemeClr val="tx1"/>
                </a:solidFill>
              </a:rPr>
            </a:br>
            <a:r>
              <a:rPr lang="ja-JP" altLang="en-US" sz="2800" dirty="0">
                <a:solidFill>
                  <a:schemeClr val="tx1"/>
                </a:solidFill>
              </a:rPr>
              <a:t>　 １   最近の医療裁判の動向</a:t>
            </a:r>
          </a:p>
        </p:txBody>
      </p:sp>
      <p:sp>
        <p:nvSpPr>
          <p:cNvPr id="8195"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a:t>
            </a:fld>
            <a:endParaRPr lang="en-US" altLang="ja-JP" sz="1400" dirty="0"/>
          </a:p>
        </p:txBody>
      </p:sp>
      <p:sp>
        <p:nvSpPr>
          <p:cNvPr id="8196" name="コンテンツ プレースホルダー 2"/>
          <p:cNvSpPr>
            <a:spLocks noGrp="1"/>
          </p:cNvSpPr>
          <p:nvPr>
            <p:ph idx="1"/>
          </p:nvPr>
        </p:nvSpPr>
        <p:spPr/>
        <p:txBody>
          <a:bodyPr vert="horz" wrap="square" lIns="91440" tIns="45720" rIns="91440" bIns="45720" anchor="t" anchorCtr="0"/>
          <a:lstStyle/>
          <a:p>
            <a:pPr marL="0" indent="0">
              <a:buNone/>
            </a:pPr>
            <a:r>
              <a:rPr lang="ja-JP" altLang="en-US" sz="2800" dirty="0"/>
              <a:t>・平成２１年以降、年間７００から８００件で推移していたが、令和２年以降</a:t>
            </a:r>
            <a:r>
              <a:rPr lang="ja-JP" altLang="en-US" sz="2800" dirty="0">
                <a:solidFill>
                  <a:srgbClr val="FF0000"/>
                </a:solidFill>
              </a:rPr>
              <a:t>減少</a:t>
            </a:r>
            <a:endParaRPr lang="en-US" altLang="ja-JP" sz="2800" dirty="0">
              <a:solidFill>
                <a:srgbClr val="FF0000"/>
              </a:solidFill>
            </a:endParaRPr>
          </a:p>
          <a:p>
            <a:pPr marL="0" indent="0">
              <a:buNone/>
            </a:pPr>
            <a:r>
              <a:rPr lang="ja-JP" altLang="en-US" sz="2800" dirty="0"/>
              <a:t>・令和６年は、６５８件</a:t>
            </a:r>
            <a:endParaRPr lang="en-US" altLang="ja-JP" sz="2800" dirty="0"/>
          </a:p>
          <a:p>
            <a:pPr marL="0" indent="0">
              <a:buNone/>
            </a:pPr>
            <a:r>
              <a:rPr lang="ja-JP" altLang="en-US" sz="2800" dirty="0"/>
              <a:t>・訴訟以外に、示談交渉、調停、</a:t>
            </a:r>
            <a:r>
              <a:rPr lang="en-US" altLang="ja-JP" sz="2800" dirty="0"/>
              <a:t>ADR</a:t>
            </a:r>
          </a:p>
          <a:p>
            <a:pPr marL="0" indent="0">
              <a:buNone/>
            </a:pPr>
            <a:r>
              <a:rPr lang="ja-JP" altLang="en-US" sz="2800" dirty="0"/>
              <a:t>・提訴前の解決の推進</a:t>
            </a:r>
            <a:endParaRPr lang="en-US" altLang="ja-JP" sz="2800" dirty="0"/>
          </a:p>
          <a:p>
            <a:pPr marL="0" indent="0">
              <a:buNone/>
            </a:pPr>
            <a:r>
              <a:rPr lang="ja-JP" altLang="en-US" sz="2800" dirty="0"/>
              <a:t>　　医療安全、法的責任の見極め</a:t>
            </a:r>
            <a:endParaRPr lang="en-US" altLang="ja-JP" sz="2800" dirty="0"/>
          </a:p>
          <a:p>
            <a:pPr marL="0" indent="0">
              <a:buNone/>
            </a:pPr>
            <a:r>
              <a:rPr lang="ja-JP" altLang="en-US" sz="2800" dirty="0"/>
              <a:t>・</a:t>
            </a:r>
            <a:r>
              <a:rPr lang="ja-JP" altLang="en-US" sz="2800" dirty="0">
                <a:solidFill>
                  <a:srgbClr val="FF0000"/>
                </a:solidFill>
              </a:rPr>
              <a:t>紛争は増加</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a:xfrm>
            <a:off x="457200" y="130175"/>
            <a:ext cx="8229600" cy="10096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２　患者の理解力のばらつき</a:t>
            </a:r>
          </a:p>
        </p:txBody>
      </p:sp>
      <p:sp>
        <p:nvSpPr>
          <p:cNvPr id="8195" name="コンテンツ プレースホルダー 2"/>
          <p:cNvSpPr>
            <a:spLocks noGrp="1" noChangeArrowheads="1"/>
          </p:cNvSpPr>
          <p:nvPr>
            <p:ph idx="1"/>
          </p:nvPr>
        </p:nvSpPr>
        <p:spPr>
          <a:xfrm>
            <a:off x="442913" y="1268413"/>
            <a:ext cx="8229600" cy="5329238"/>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問題点</a:t>
            </a:r>
          </a:p>
          <a:p>
            <a:pPr marL="0" indent="0">
              <a:buNone/>
              <a:defRPr/>
            </a:pPr>
            <a:endParaRPr lang="en-US" altLang="ja-JP" dirty="0"/>
          </a:p>
          <a:p>
            <a:pPr marL="0" indent="0">
              <a:buNone/>
              <a:defRPr/>
            </a:pPr>
            <a:r>
              <a:rPr lang="ja-JP" altLang="en-US" dirty="0"/>
              <a:t>・</a:t>
            </a:r>
            <a:r>
              <a:rPr lang="ja-JP" altLang="ja-JP" dirty="0"/>
              <a:t>医療知識の乏しい患者に対し、どの程度かみ砕いて話せばよいかの判断が難しい</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高齢者、認知機能が低下している患者、</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未成年者、</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日本語が不自由な患者など、説明内容の理解が困難なケースがある。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403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40</a:t>
            </a:fld>
            <a:endParaRPr lang="en-US" altLang="ja-JP" sz="1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4A08E-AF5D-9434-6160-48FCEB174B6A}"/>
            </a:ext>
          </a:extLst>
        </p:cNvPr>
        <p:cNvGrpSpPr/>
        <p:nvPr/>
      </p:nvGrpSpPr>
      <p:grpSpPr>
        <a:xfrm>
          <a:off x="0" y="0"/>
          <a:ext cx="0" cy="0"/>
          <a:chOff x="0" y="0"/>
          <a:chExt cx="0" cy="0"/>
        </a:xfrm>
      </p:grpSpPr>
      <p:sp>
        <p:nvSpPr>
          <p:cNvPr id="44034" name="タイトル 1">
            <a:extLst>
              <a:ext uri="{FF2B5EF4-FFF2-40B4-BE49-F238E27FC236}">
                <a16:creationId xmlns:a16="http://schemas.microsoft.com/office/drawing/2014/main" id="{D1982A2F-9B2E-9F65-E209-D89EB75A6CF4}"/>
              </a:ext>
            </a:extLst>
          </p:cNvPr>
          <p:cNvSpPr>
            <a:spLocks noGrp="1"/>
          </p:cNvSpPr>
          <p:nvPr>
            <p:ph type="title"/>
          </p:nvPr>
        </p:nvSpPr>
        <p:spPr>
          <a:xfrm>
            <a:off x="457200" y="130175"/>
            <a:ext cx="8229600" cy="10096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２　患者の理解力のばらつき</a:t>
            </a:r>
          </a:p>
        </p:txBody>
      </p:sp>
      <p:sp>
        <p:nvSpPr>
          <p:cNvPr id="8195" name="コンテンツ プレースホルダー 2">
            <a:extLst>
              <a:ext uri="{FF2B5EF4-FFF2-40B4-BE49-F238E27FC236}">
                <a16:creationId xmlns:a16="http://schemas.microsoft.com/office/drawing/2014/main" id="{CF46E62E-2AB4-8993-AD10-F48C3380F335}"/>
              </a:ext>
            </a:extLst>
          </p:cNvPr>
          <p:cNvSpPr>
            <a:spLocks noGrp="1" noChangeArrowheads="1"/>
          </p:cNvSpPr>
          <p:nvPr>
            <p:ph idx="1"/>
          </p:nvPr>
        </p:nvSpPr>
        <p:spPr>
          <a:xfrm>
            <a:off x="442913" y="1268413"/>
            <a:ext cx="8229600" cy="5453062"/>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rgbClr val="FF0000"/>
                </a:solidFill>
                <a:effectLst/>
                <a:uLnTx/>
                <a:uFillTx/>
                <a:latin typeface="+mn-lt"/>
                <a:ea typeface="+mn-ea"/>
                <a:cs typeface="+mn-cs"/>
              </a:rPr>
              <a:t>患者の理解力</a:t>
            </a:r>
            <a:r>
              <a:rPr kumimoji="1" lang="ja-JP" altLang="en-US" sz="3200" b="0" i="0" u="none" strike="noStrike" kern="0" cap="none" spc="0" normalizeH="0" baseline="0" noProof="0" dirty="0">
                <a:ln>
                  <a:noFill/>
                </a:ln>
                <a:solidFill>
                  <a:schemeClr val="tx1"/>
                </a:solidFill>
                <a:effectLst/>
                <a:uLnTx/>
                <a:uFillTx/>
                <a:latin typeface="+mn-lt"/>
                <a:ea typeface="+mn-ea"/>
                <a:cs typeface="+mn-cs"/>
              </a:rPr>
              <a:t>に応じて丁寧に説明をする</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rgbClr val="FF0000"/>
                </a:solidFill>
                <a:effectLst/>
                <a:uLnTx/>
                <a:uFillTx/>
                <a:latin typeface="+mn-lt"/>
                <a:ea typeface="+mn-ea"/>
                <a:cs typeface="+mn-cs"/>
              </a:rPr>
              <a:t>患者の理解力</a:t>
            </a:r>
            <a:r>
              <a:rPr kumimoji="1" lang="ja-JP" altLang="en-US" sz="3200" b="0" i="0" u="none" strike="noStrike" kern="0" cap="none" spc="0" normalizeH="0" baseline="0" noProof="0" dirty="0">
                <a:ln>
                  <a:noFill/>
                </a:ln>
                <a:solidFill>
                  <a:schemeClr val="tx1"/>
                </a:solidFill>
                <a:effectLst/>
                <a:uLnTx/>
                <a:uFillTx/>
                <a:latin typeface="+mn-lt"/>
                <a:ea typeface="+mn-ea"/>
                <a:cs typeface="+mn-cs"/>
              </a:rPr>
              <a:t>をどのように判断するか？</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専門用語を使用した説明では患者は手術内容を十分に理解できないことが多い</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医師にとっては日常的な言葉でも、患者にとっては、専門用語である</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患者の心理として「医師は忙しい」「こんな簡単な質問をしては申し訳ない」</a:t>
            </a: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質問がない、黙って聞いている→患者が理解していると考えるのは誤りである。</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4036" name="スライド番号プレースホルダー 1">
            <a:extLst>
              <a:ext uri="{FF2B5EF4-FFF2-40B4-BE49-F238E27FC236}">
                <a16:creationId xmlns:a16="http://schemas.microsoft.com/office/drawing/2014/main" id="{D8B1C0B6-B1DD-B2A4-2485-6BF35136608F}"/>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41</a:t>
            </a:fld>
            <a:endParaRPr lang="en-US" altLang="ja-JP" sz="1400" dirty="0"/>
          </a:p>
        </p:txBody>
      </p:sp>
    </p:spTree>
    <p:extLst>
      <p:ext uri="{BB962C8B-B14F-4D97-AF65-F5344CB8AC3E}">
        <p14:creationId xmlns:p14="http://schemas.microsoft.com/office/powerpoint/2010/main" val="3178234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C8ADC-3E63-11D4-BFC0-2AEC70D375C7}"/>
            </a:ext>
          </a:extLst>
        </p:cNvPr>
        <p:cNvGrpSpPr/>
        <p:nvPr/>
      </p:nvGrpSpPr>
      <p:grpSpPr>
        <a:xfrm>
          <a:off x="0" y="0"/>
          <a:ext cx="0" cy="0"/>
          <a:chOff x="0" y="0"/>
          <a:chExt cx="0" cy="0"/>
        </a:xfrm>
      </p:grpSpPr>
      <p:sp>
        <p:nvSpPr>
          <p:cNvPr id="44034" name="タイトル 1">
            <a:extLst>
              <a:ext uri="{FF2B5EF4-FFF2-40B4-BE49-F238E27FC236}">
                <a16:creationId xmlns:a16="http://schemas.microsoft.com/office/drawing/2014/main" id="{4C5367E0-A550-9461-F469-40599934B821}"/>
              </a:ext>
            </a:extLst>
          </p:cNvPr>
          <p:cNvSpPr>
            <a:spLocks noGrp="1"/>
          </p:cNvSpPr>
          <p:nvPr>
            <p:ph type="title"/>
          </p:nvPr>
        </p:nvSpPr>
        <p:spPr>
          <a:xfrm>
            <a:off x="479821" y="32485"/>
            <a:ext cx="8229600" cy="10096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２　患者の理解力のばらつき</a:t>
            </a:r>
          </a:p>
        </p:txBody>
      </p:sp>
      <p:sp>
        <p:nvSpPr>
          <p:cNvPr id="8195" name="コンテンツ プレースホルダー 2">
            <a:extLst>
              <a:ext uri="{FF2B5EF4-FFF2-40B4-BE49-F238E27FC236}">
                <a16:creationId xmlns:a16="http://schemas.microsoft.com/office/drawing/2014/main" id="{FF571DDB-9B6A-B05A-B677-4244486085E6}"/>
              </a:ext>
            </a:extLst>
          </p:cNvPr>
          <p:cNvSpPr>
            <a:spLocks noGrp="1" noChangeArrowheads="1"/>
          </p:cNvSpPr>
          <p:nvPr>
            <p:ph idx="1"/>
          </p:nvPr>
        </p:nvSpPr>
        <p:spPr>
          <a:xfrm>
            <a:off x="452418" y="1042135"/>
            <a:ext cx="8229600" cy="572284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solidFill>
                  <a:schemeClr val="accent2"/>
                </a:solidFill>
              </a:rPr>
              <a:t>対応策</a:t>
            </a:r>
            <a:endParaRPr kumimoji="1" lang="en-US" altLang="ja-JP" sz="3200" b="0" i="0" u="none" strike="noStrike" kern="0" cap="none" spc="0" normalizeH="0" baseline="0" noProof="0" dirty="0">
              <a:ln>
                <a:noFill/>
              </a:ln>
              <a:solidFill>
                <a:schemeClr val="accent2"/>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・患者に対し質問を促す</a:t>
            </a: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・実際に理解しているか確認する</a:t>
            </a: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・補助資料、説明文書、図示等の活用</a:t>
            </a: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・再説明の機会</a:t>
            </a: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endParaRPr lang="en-US" altLang="ja-JP" dirty="0"/>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dirty="0"/>
              <a:t>・看護師によるフォロー</a:t>
            </a:r>
            <a:endParaRPr lang="en-US" altLang="ja-JP" dirty="0"/>
          </a:p>
          <a:p>
            <a:pPr marL="0" marR="0" lvl="0" indent="0" algn="l" defTabSz="914400" rtl="0" eaLnBrk="0" fontAlgn="base" latinLnBrk="0" hangingPunct="0">
              <a:lnSpc>
                <a:spcPct val="100000"/>
              </a:lnSpc>
              <a:spcBef>
                <a:spcPct val="20000"/>
              </a:spcBef>
              <a:spcAft>
                <a:spcPct val="0"/>
              </a:spcAft>
              <a:buClrTx/>
              <a:buSz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4036" name="スライド番号プレースホルダー 1">
            <a:extLst>
              <a:ext uri="{FF2B5EF4-FFF2-40B4-BE49-F238E27FC236}">
                <a16:creationId xmlns:a16="http://schemas.microsoft.com/office/drawing/2014/main" id="{E26A3A4C-F062-D3A3-F22F-4CE69AED06EE}"/>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42</a:t>
            </a:fld>
            <a:endParaRPr lang="en-US" altLang="ja-JP" sz="1400" dirty="0"/>
          </a:p>
        </p:txBody>
      </p:sp>
    </p:spTree>
    <p:extLst>
      <p:ext uri="{BB962C8B-B14F-4D97-AF65-F5344CB8AC3E}">
        <p14:creationId xmlns:p14="http://schemas.microsoft.com/office/powerpoint/2010/main" val="15794910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p:nvPr>
        </p:nvSpPr>
        <p:spPr>
          <a:xfrm>
            <a:off x="442913" y="136525"/>
            <a:ext cx="8229600" cy="1008063"/>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２　 患者の理解力のばらつき</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indent="0">
              <a:buNone/>
            </a:pPr>
            <a:r>
              <a:rPr lang="ja-JP" altLang="ja-JP" dirty="0">
                <a:solidFill>
                  <a:srgbClr val="2D2D8A"/>
                </a:solidFill>
              </a:rPr>
              <a:t>高齢者　</a:t>
            </a:r>
          </a:p>
          <a:p>
            <a:pPr marL="0" indent="0">
              <a:buNone/>
            </a:pPr>
            <a:r>
              <a:rPr lang="ja-JP" altLang="en-US" dirty="0"/>
              <a:t>　</a:t>
            </a:r>
            <a:r>
              <a:rPr lang="en-US" altLang="ja-JP" sz="2800" dirty="0"/>
              <a:t>ACP</a:t>
            </a:r>
            <a:r>
              <a:rPr lang="ja-JP" altLang="ja-JP" sz="2800" dirty="0"/>
              <a:t>　患者・家族等・医療者の話し合いを通じ</a:t>
            </a:r>
            <a:r>
              <a:rPr lang="ja-JP" altLang="en-US" sz="2800" dirty="0"/>
              <a:t>　</a:t>
            </a:r>
            <a:r>
              <a:rPr lang="ja-JP" altLang="ja-JP" sz="2800" dirty="0"/>
              <a:t>て、患者の価値観を明らかにし、これからの治療・ケアの目標や選考を明確にするプロセス</a:t>
            </a:r>
            <a:endParaRPr lang="en-US" altLang="ja-JP" sz="2800" dirty="0"/>
          </a:p>
          <a:p>
            <a:pPr marL="0" indent="0">
              <a:buNone/>
            </a:pPr>
            <a:r>
              <a:rPr lang="ja-JP" altLang="en-US" sz="2800" dirty="0"/>
              <a:t>　</a:t>
            </a:r>
            <a:r>
              <a:rPr lang="ja-JP" altLang="en-US" sz="2800" dirty="0">
                <a:solidFill>
                  <a:srgbClr val="FF0000"/>
                </a:solidFill>
              </a:rPr>
              <a:t>当事者に家族を含める、長いスパンでの関係性</a:t>
            </a:r>
            <a:endParaRPr lang="ja-JP" altLang="ja-JP" sz="2800" dirty="0">
              <a:solidFill>
                <a:srgbClr val="FF0000"/>
              </a:solidFill>
            </a:endParaRPr>
          </a:p>
          <a:p>
            <a:pPr marL="0" indent="0">
              <a:buNone/>
            </a:pPr>
            <a:r>
              <a:rPr lang="ja-JP" altLang="ja-JP" sz="2800" dirty="0"/>
              <a:t>人生の最終段階における医療・ケアの決定プロセスに関するガイドライン</a:t>
            </a:r>
          </a:p>
          <a:p>
            <a:pPr marL="0" indent="0">
              <a:buNone/>
            </a:pPr>
            <a:r>
              <a:rPr lang="en-US" altLang="ja-JP" sz="2800" dirty="0"/>
              <a:t>SDM</a:t>
            </a:r>
            <a:r>
              <a:rPr lang="ja-JP" altLang="ja-JP" sz="2800" dirty="0"/>
              <a:t>　共有意思決定</a:t>
            </a:r>
          </a:p>
          <a:p>
            <a:pPr marL="0" indent="0">
              <a:buNone/>
            </a:pPr>
            <a:r>
              <a:rPr lang="ja-JP" altLang="en-US" sz="2800" dirty="0"/>
              <a:t>　</a:t>
            </a:r>
            <a:r>
              <a:rPr lang="ja-JP" altLang="ja-JP" sz="2800" dirty="0"/>
              <a:t>患者側と医療者側の</a:t>
            </a:r>
            <a:r>
              <a:rPr lang="ja-JP" altLang="ja-JP" sz="2800" dirty="0">
                <a:solidFill>
                  <a:srgbClr val="FF0000"/>
                </a:solidFill>
              </a:rPr>
              <a:t>双方</a:t>
            </a:r>
            <a:r>
              <a:rPr lang="ja-JP" altLang="ja-JP" sz="2800" dirty="0"/>
              <a:t>が医学的な意思決定プロセスに参加</a:t>
            </a:r>
          </a:p>
          <a:p>
            <a:pPr marL="0" indent="0">
              <a:buNone/>
            </a:pPr>
            <a:r>
              <a:rPr lang="en-US" altLang="ja-JP" dirty="0"/>
              <a:t> </a:t>
            </a:r>
            <a:endParaRPr lang="ja-JP" altLang="ja-JP" dirty="0"/>
          </a:p>
          <a:p>
            <a:pPr marL="0" indent="0"/>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4506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43</a:t>
            </a:fld>
            <a:endParaRPr lang="en-US" altLang="ja-JP" sz="1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タイトル 1"/>
          <p:cNvSpPr>
            <a:spLocks noGrp="1"/>
          </p:cNvSpPr>
          <p:nvPr>
            <p:ph type="title"/>
          </p:nvPr>
        </p:nvSpPr>
        <p:spPr>
          <a:xfrm>
            <a:off x="4683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a:t>
            </a:r>
            <a:r>
              <a:rPr lang="en-US" altLang="ja-JP" sz="3200" dirty="0"/>
              <a:t>2</a:t>
            </a:r>
            <a:r>
              <a:rPr lang="ja-JP" altLang="en-US" sz="3200" dirty="0"/>
              <a:t>　 患者の理解力のばらつき</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indent="0">
              <a:buNone/>
            </a:pPr>
            <a:r>
              <a:rPr lang="ja-JP" altLang="en-US" dirty="0">
                <a:solidFill>
                  <a:srgbClr val="2D2D8A"/>
                </a:solidFill>
              </a:rPr>
              <a:t>判断能力に問題がある場合</a:t>
            </a:r>
            <a:endParaRPr lang="en-US" altLang="ja-JP" dirty="0">
              <a:solidFill>
                <a:srgbClr val="2D2D8A"/>
              </a:solidFill>
            </a:endParaRPr>
          </a:p>
          <a:p>
            <a:pPr marL="0" indent="0">
              <a:buNone/>
            </a:pPr>
            <a:r>
              <a:rPr lang="ja-JP" altLang="ja-JP" sz="2400" dirty="0"/>
              <a:t>患者が判断能力を有さない場合、家族等（</a:t>
            </a:r>
            <a:r>
              <a:rPr lang="ja-JP" altLang="ja-JP" sz="2400" dirty="0">
                <a:solidFill>
                  <a:srgbClr val="FF0000"/>
                </a:solidFill>
              </a:rPr>
              <a:t>患者の生き方・考え方に精通し、患者の自己決定を代替しうるもの</a:t>
            </a:r>
            <a:r>
              <a:rPr lang="ja-JP" altLang="ja-JP" sz="2400" dirty="0"/>
              <a:t>）から同意をとる（名古屋地判平成２０年２月１３日判時２０２８号７６頁、横浜地判令和３年１１月３０日</a:t>
            </a:r>
            <a:r>
              <a:rPr lang="ja-JP" altLang="en-US" sz="2400" dirty="0"/>
              <a:t>等</a:t>
            </a:r>
            <a:r>
              <a:rPr lang="ja-JP" altLang="ja-JP" sz="2400" dirty="0"/>
              <a:t>）</a:t>
            </a:r>
            <a:endParaRPr lang="en-US" altLang="ja-JP" sz="2400" dirty="0"/>
          </a:p>
          <a:p>
            <a:pPr marL="0" indent="0">
              <a:buNone/>
            </a:pPr>
            <a:r>
              <a:rPr lang="ja-JP" altLang="en-US" sz="2400" dirty="0"/>
              <a:t>　判断能力を欠いていることが疑われる患者の場合は、家族が患者の意思を推定できる場合には、その推定意思を尊重し患者にとっての最善の治療方針をとることを基本とする。</a:t>
            </a:r>
            <a:endParaRPr lang="en-US" altLang="ja-JP" sz="2400" dirty="0"/>
          </a:p>
          <a:p>
            <a:pPr marL="0" indent="0">
              <a:buNone/>
            </a:pPr>
            <a:r>
              <a:rPr lang="ja-JP" altLang="en-US" sz="2400" dirty="0"/>
              <a:t>　家族が患者の意思を推定できない場合には、患者にとって何が最善であるかについて家族と十分話し合い、患者にとっての最善の治療方針を決定することになる。</a:t>
            </a:r>
            <a:endParaRPr lang="en-US" altLang="ja-JP" sz="2400" dirty="0"/>
          </a:p>
          <a:p>
            <a:pPr marL="0" indent="0">
              <a:buNone/>
            </a:pPr>
            <a:r>
              <a:rPr lang="ja-JP" altLang="en-US" sz="2400" dirty="0"/>
              <a:t>　家族がいない場合には、患者にとって最善の治療方針をとることを基本とする（厚生労働省　人生最終段階ガイドライン）</a:t>
            </a:r>
            <a:endParaRPr lang="en-US" altLang="ja-JP" sz="2400" dirty="0"/>
          </a:p>
          <a:p>
            <a:pPr marL="0" indent="0">
              <a:buNone/>
            </a:pPr>
            <a:endParaRPr lang="en-US" altLang="ja-JP" sz="2400" dirty="0"/>
          </a:p>
          <a:p>
            <a:pPr marL="0" indent="0">
              <a:buNone/>
            </a:pPr>
            <a:r>
              <a:rPr lang="ja-JP" altLang="en-US" sz="2400" dirty="0"/>
              <a:t>。</a:t>
            </a:r>
            <a:endParaRPr lang="ja-JP" altLang="ja-JP" sz="2400" dirty="0"/>
          </a:p>
          <a:p>
            <a:pPr marL="0" indent="0">
              <a:buNone/>
            </a:pPr>
            <a:r>
              <a:rPr lang="en-US" altLang="ja-JP" dirty="0"/>
              <a:t> </a:t>
            </a:r>
            <a:endParaRPr lang="ja-JP" altLang="ja-JP" dirty="0"/>
          </a:p>
          <a:p>
            <a:pPr marL="0" indent="0"/>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4608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44</a:t>
            </a:fld>
            <a:endParaRPr lang="en-US" altLang="ja-JP" sz="1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a:xfrm>
            <a:off x="4683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a:t>
            </a:r>
            <a:r>
              <a:rPr lang="en-US" altLang="ja-JP" sz="3200" dirty="0"/>
              <a:t>2</a:t>
            </a:r>
            <a:r>
              <a:rPr lang="ja-JP" altLang="en-US" sz="3200" dirty="0"/>
              <a:t>　 患者の理解力のばらつき</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indent="0">
              <a:buNone/>
            </a:pPr>
            <a:r>
              <a:rPr lang="ja-JP" altLang="ja-JP" dirty="0">
                <a:solidFill>
                  <a:srgbClr val="2D2D8A"/>
                </a:solidFill>
              </a:rPr>
              <a:t>未成年者　</a:t>
            </a:r>
          </a:p>
          <a:p>
            <a:pPr marL="0" indent="0">
              <a:buNone/>
            </a:pPr>
            <a:r>
              <a:rPr lang="ja-JP" altLang="ja-JP" sz="2800" dirty="0"/>
              <a:t>親権者の同意が必要</a:t>
            </a:r>
          </a:p>
          <a:p>
            <a:pPr marL="0" indent="0">
              <a:buNone/>
            </a:pPr>
            <a:r>
              <a:rPr lang="ja-JP" altLang="ja-JP" sz="2800" dirty="0"/>
              <a:t>患者が未成年であっても、同意能力がある場合、親権者の同意だけでは不可。</a:t>
            </a:r>
          </a:p>
          <a:p>
            <a:pPr marL="0" indent="0">
              <a:buNone/>
            </a:pPr>
            <a:r>
              <a:rPr lang="ja-JP" altLang="ja-JP" sz="2800" dirty="0"/>
              <a:t>同意能力がない場合（幼児や小学校低学年）、親権者の同意で可能（横浜地判昭和５４年２月８日</a:t>
            </a:r>
            <a:r>
              <a:rPr lang="ja-JP" altLang="en-US" sz="2800" dirty="0"/>
              <a:t>等</a:t>
            </a:r>
            <a:r>
              <a:rPr lang="ja-JP" altLang="ja-JP" sz="2800" dirty="0"/>
              <a:t>）。ただし、患者からインフォームドアセントを取るべき（日本医学会の医療における遺伝学的検査・診療に関するガイドライン</a:t>
            </a:r>
            <a:r>
              <a:rPr lang="en-US" altLang="ja-JP" sz="2800" dirty="0"/>
              <a:t>QA</a:t>
            </a:r>
            <a:r>
              <a:rPr lang="ja-JP" altLang="ja-JP" sz="2800" dirty="0"/>
              <a:t>）</a:t>
            </a:r>
          </a:p>
          <a:p>
            <a:pPr marL="0" indent="0">
              <a:buNone/>
            </a:pPr>
            <a:endParaRPr lang="en-US" altLang="ja-JP" dirty="0">
              <a:solidFill>
                <a:srgbClr val="2D2D8A"/>
              </a:solidFill>
            </a:endParaRPr>
          </a:p>
          <a:p>
            <a:pPr marL="0" indent="0"/>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4710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45</a:t>
            </a:fld>
            <a:endParaRPr lang="en-US" altLang="ja-JP" sz="1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タイトル 1"/>
          <p:cNvSpPr>
            <a:spLocks noGrp="1"/>
          </p:cNvSpPr>
          <p:nvPr>
            <p:ph type="title"/>
          </p:nvPr>
        </p:nvSpPr>
        <p:spPr>
          <a:xfrm>
            <a:off x="468313" y="44450"/>
            <a:ext cx="8229600" cy="1223963"/>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２　患者の理解力のばらつき</a:t>
            </a:r>
          </a:p>
        </p:txBody>
      </p:sp>
      <p:sp>
        <p:nvSpPr>
          <p:cNvPr id="41987" name="コンテンツ プレースホルダー 2"/>
          <p:cNvSpPr>
            <a:spLocks noGrp="1" noChangeArrowheads="1"/>
          </p:cNvSpPr>
          <p:nvPr>
            <p:ph idx="1"/>
          </p:nvPr>
        </p:nvSpPr>
        <p:spPr>
          <a:xfrm>
            <a:off x="449263" y="129381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外国人</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医療通訳（対面、遠隔）</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自動翻訳ツール</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ただし、誤訳のリスクがある</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多言語版の資料（厚生労働省）</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医療機関向けマニュアル（厚生労働省）</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文化的背景への配慮</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4813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46</a:t>
            </a:fld>
            <a:endParaRPr lang="en-US" altLang="ja-JP" sz="1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44035" name="コンテンツ プレースホルダー 2"/>
          <p:cNvSpPr>
            <a:spLocks noGrp="1" noChangeArrowheads="1"/>
          </p:cNvSpPr>
          <p:nvPr>
            <p:ph idx="1"/>
          </p:nvPr>
        </p:nvSpPr>
        <p:spPr>
          <a:xfrm>
            <a:off x="468313" y="1392238"/>
            <a:ext cx="8229600" cy="5329238"/>
          </a:xfrm>
        </p:spPr>
        <p:txBody>
          <a:bodyPr vert="horz" wrap="square" lIns="91440" tIns="45720" rIns="91440" bIns="45720" numCol="1" anchor="t" anchorCtr="0" compatLnSpc="1"/>
          <a:lstStyle/>
          <a:p>
            <a:pPr marL="0" indent="0">
              <a:buNone/>
            </a:pPr>
            <a:r>
              <a:rPr lang="ja-JP" altLang="en-US" dirty="0">
                <a:solidFill>
                  <a:srgbClr val="2D2D8A"/>
                </a:solidFill>
              </a:rPr>
              <a:t>問題点</a:t>
            </a:r>
            <a:endParaRPr lang="en-US" altLang="ja-JP" dirty="0">
              <a:solidFill>
                <a:srgbClr val="2D2D8A"/>
              </a:solidFill>
            </a:endParaRPr>
          </a:p>
          <a:p>
            <a:pPr marL="0" indent="0">
              <a:buNone/>
            </a:pPr>
            <a:r>
              <a:rPr lang="ja-JP" altLang="ja-JP" sz="2800" dirty="0"/>
              <a:t>・合併症・リスク</a:t>
            </a:r>
            <a:r>
              <a:rPr lang="ja-JP" altLang="en-US" sz="2800" dirty="0"/>
              <a:t>について、</a:t>
            </a:r>
            <a:r>
              <a:rPr lang="ja-JP" altLang="ja-JP" sz="2800" dirty="0"/>
              <a:t>どこまでを伝えるべきか悩む（頻度の低い重篤な副作用など）</a:t>
            </a:r>
          </a:p>
          <a:p>
            <a:pPr marL="0" indent="0">
              <a:buNone/>
            </a:pPr>
            <a:endParaRPr lang="en-US" altLang="ja-JP" sz="2800" dirty="0"/>
          </a:p>
          <a:p>
            <a:pPr marL="0" indent="0">
              <a:buNone/>
            </a:pPr>
            <a:r>
              <a:rPr lang="ja-JP" altLang="en-US" sz="2800" dirty="0"/>
              <a:t>・リスクの話を詳しくすれば患者や家族は不安になり治療に支障をきたす</a:t>
            </a:r>
            <a:endParaRPr lang="en-US" altLang="ja-JP" sz="2800" dirty="0"/>
          </a:p>
          <a:p>
            <a:pPr marL="0" indent="0">
              <a:buNone/>
            </a:pPr>
            <a:endParaRPr lang="ja-JP" altLang="en-US" sz="2800" dirty="0"/>
          </a:p>
          <a:p>
            <a:pPr marL="0" indent="0">
              <a:buNone/>
            </a:pPr>
            <a:r>
              <a:rPr lang="ja-JP" altLang="en-US" sz="2800" dirty="0"/>
              <a:t>・リスクの頻度について、具体的数値をあげるかどうか</a:t>
            </a:r>
            <a:endParaRPr lang="ja-JP" altLang="ja-JP" sz="2800"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4915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47</a:t>
            </a:fld>
            <a:endParaRPr lang="en-US" altLang="ja-JP" sz="1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タイトル 1"/>
          <p:cNvSpPr>
            <a:spLocks noGrp="1"/>
          </p:cNvSpPr>
          <p:nvPr>
            <p:ph type="title"/>
          </p:nvPr>
        </p:nvSpPr>
        <p:spPr>
          <a:xfrm>
            <a:off x="463550" y="0"/>
            <a:ext cx="8229600" cy="112553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説明の程度、数値</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rgbClr val="FF0000"/>
                </a:solidFill>
                <a:effectLst/>
                <a:uLnTx/>
                <a:uFillTx/>
                <a:latin typeface="+mn-lt"/>
                <a:ea typeface="+mn-ea"/>
                <a:cs typeface="+mn-cs"/>
              </a:rPr>
              <a:t>発生頻度の高い</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合併症</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については比較的詳細に</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後遺症の残る可能性や死亡する可能性について、</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具体的な数値</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を挙げて説明するべき（福岡地判平成１９年８月２１日判時２０１３号１１６頁、大阪地判平成２４年３月２７日判タ１３９４号２５９頁）</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018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48</a:t>
            </a:fld>
            <a:endParaRPr lang="en-US" altLang="ja-JP" sz="1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タイトル 1"/>
          <p:cNvSpPr>
            <a:spLocks noGrp="1"/>
          </p:cNvSpPr>
          <p:nvPr>
            <p:ph type="title"/>
          </p:nvPr>
        </p:nvSpPr>
        <p:spPr>
          <a:xfrm>
            <a:off x="458788" y="115888"/>
            <a:ext cx="8229600" cy="10810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8195" name="コンテンツ プレースホルダー 2"/>
          <p:cNvSpPr>
            <a:spLocks noGrp="1" noChangeArrowheads="1"/>
          </p:cNvSpPr>
          <p:nvPr>
            <p:ph idx="1"/>
          </p:nvPr>
        </p:nvSpPr>
        <p:spPr>
          <a:xfrm>
            <a:off x="457200" y="1222255"/>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説明の程度、数値</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rgbClr val="FF0000"/>
                </a:solidFill>
                <a:effectLst/>
                <a:uLnTx/>
                <a:uFillTx/>
                <a:latin typeface="+mn-lt"/>
                <a:ea typeface="+mn-ea"/>
                <a:cs typeface="+mn-cs"/>
              </a:rPr>
              <a:t>稀で軽微な</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合併症（</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偶発症</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については</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網羅的数値は不要</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とされる</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重大な結果が発生する可能性が低い場合には、説明を省略して簡単な説明をすることが許されるとしたもの</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大阪地判平成２５年２月２７日判タ１３９３号２０６頁等）</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他方で、発症確率が極めて低い場合でも、</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重大な結果が生じる可能性が高い場合</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には、その合併症について説明義務が肯定されることもある</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（名古屋地判平成１５年１１月２８日判時１８８４号１０７頁等）</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120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49</a:t>
            </a:fld>
            <a:endParaRPr lang="en-US" altLang="ja-JP"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solidFill>
                  <a:schemeClr val="tx1"/>
                </a:solidFill>
              </a:rPr>
              <a:t>第１　はじめに</a:t>
            </a:r>
            <a:br>
              <a:rPr lang="en-US" altLang="ja-JP" sz="2800" dirty="0">
                <a:solidFill>
                  <a:schemeClr val="tx1"/>
                </a:solidFill>
              </a:rPr>
            </a:br>
            <a:r>
              <a:rPr lang="ja-JP" altLang="en-US" sz="2800" dirty="0">
                <a:solidFill>
                  <a:schemeClr val="tx1"/>
                </a:solidFill>
              </a:rPr>
              <a:t>　 １   最近の医療裁判の動向</a:t>
            </a:r>
          </a:p>
        </p:txBody>
      </p:sp>
      <p:sp>
        <p:nvSpPr>
          <p:cNvPr id="9219"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a:t>
            </a:fld>
            <a:endParaRPr lang="en-US" altLang="ja-JP" sz="1400" dirty="0"/>
          </a:p>
        </p:txBody>
      </p:sp>
      <p:sp>
        <p:nvSpPr>
          <p:cNvPr id="8196" name="コンテンツ プレースホルダー 2"/>
          <p:cNvSpPr>
            <a:spLocks noGrp="1" noChangeArrowheads="1"/>
          </p:cNvSpPr>
          <p:nvPr>
            <p:ph idx="1"/>
          </p:nvPr>
        </p:nvSpPr>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紛争増加</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の背景</a:t>
            </a:r>
            <a:endParaRPr kumimoji="1" lang="ja-JP"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権利意識、医療知識の向上</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弁護士の増加</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患者の増加</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医療の不確実性に対する国民の不理解</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rgbClr val="FF0000"/>
                </a:solidFill>
                <a:effectLst/>
                <a:uLnTx/>
                <a:uFillTx/>
                <a:latin typeface="+mn-lt"/>
                <a:ea typeface="+mn-ea"/>
                <a:cs typeface="+mn-cs"/>
              </a:rPr>
              <a:t>医師等と患者家族との間の信頼関係の低下</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タイトル 1"/>
          <p:cNvSpPr>
            <a:spLocks noGrp="1"/>
          </p:cNvSpPr>
          <p:nvPr>
            <p:ph type="title"/>
          </p:nvPr>
        </p:nvSpPr>
        <p:spPr>
          <a:xfrm>
            <a:off x="490538" y="96838"/>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47107" name="コンテンツ プレースホルダー 2"/>
          <p:cNvSpPr>
            <a:spLocks noGrp="1" noChangeArrowheads="1"/>
          </p:cNvSpPr>
          <p:nvPr>
            <p:ph idx="1"/>
          </p:nvPr>
        </p:nvSpPr>
        <p:spPr>
          <a:xfrm>
            <a:off x="323850" y="1298575"/>
            <a:ext cx="8229600" cy="5472113"/>
          </a:xfrm>
        </p:spPr>
        <p:txBody>
          <a:bodyPr vert="horz" wrap="square" lIns="91440" tIns="45720" rIns="91440" bIns="45720" numCol="1" anchor="t" anchorCtr="0" compatLnSpc="1"/>
          <a:lstStyle/>
          <a:p>
            <a:pPr marL="0" indent="0">
              <a:buNone/>
            </a:pPr>
            <a:r>
              <a:rPr lang="ja-JP" altLang="en-US" sz="2800" dirty="0">
                <a:solidFill>
                  <a:srgbClr val="2D2D8A"/>
                </a:solidFill>
              </a:rPr>
              <a:t>説明の程度、数値</a:t>
            </a:r>
            <a:endParaRPr lang="en-US" altLang="ja-JP" sz="2800" dirty="0"/>
          </a:p>
          <a:p>
            <a:pPr marL="0" indent="0">
              <a:buNone/>
            </a:pPr>
            <a:r>
              <a:rPr lang="ja-JP" altLang="ja-JP" sz="2800" dirty="0"/>
              <a:t>合併症・副作用として確立しているものとは言い難いものについて</a:t>
            </a:r>
          </a:p>
          <a:p>
            <a:pPr marL="0" indent="0">
              <a:buNone/>
            </a:pPr>
            <a:r>
              <a:rPr lang="ja-JP" altLang="en-US" sz="2800" dirty="0"/>
              <a:t>　</a:t>
            </a:r>
            <a:r>
              <a:rPr lang="ja-JP" altLang="ja-JP" sz="2800" dirty="0"/>
              <a:t>患者が特にその点について説明を求めているなど特段の事情などがない限り、患者が自己の治療方法について理解するために必要な情報とまではいえず、医師はその説明義務を負うものではない（東京地判令和４年８月１０日）</a:t>
            </a:r>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5222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50</a:t>
            </a:fld>
            <a:endParaRPr lang="en-US" altLang="ja-JP" sz="1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4E9D2-8AA0-859F-B973-20382EB01F65}"/>
            </a:ext>
          </a:extLst>
        </p:cNvPr>
        <p:cNvGrpSpPr/>
        <p:nvPr/>
      </p:nvGrpSpPr>
      <p:grpSpPr>
        <a:xfrm>
          <a:off x="0" y="0"/>
          <a:ext cx="0" cy="0"/>
          <a:chOff x="0" y="0"/>
          <a:chExt cx="0" cy="0"/>
        </a:xfrm>
      </p:grpSpPr>
      <p:sp>
        <p:nvSpPr>
          <p:cNvPr id="52226" name="タイトル 1">
            <a:extLst>
              <a:ext uri="{FF2B5EF4-FFF2-40B4-BE49-F238E27FC236}">
                <a16:creationId xmlns:a16="http://schemas.microsoft.com/office/drawing/2014/main" id="{0CC506F6-44E4-3862-AE11-94081B464FB5}"/>
              </a:ext>
            </a:extLst>
          </p:cNvPr>
          <p:cNvSpPr>
            <a:spLocks noGrp="1"/>
          </p:cNvSpPr>
          <p:nvPr>
            <p:ph type="title"/>
          </p:nvPr>
        </p:nvSpPr>
        <p:spPr>
          <a:xfrm>
            <a:off x="395536" y="96837"/>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47107" name="コンテンツ プレースホルダー 2">
            <a:extLst>
              <a:ext uri="{FF2B5EF4-FFF2-40B4-BE49-F238E27FC236}">
                <a16:creationId xmlns:a16="http://schemas.microsoft.com/office/drawing/2014/main" id="{1348324B-06BD-2DD9-2BA2-E69C7B783266}"/>
              </a:ext>
            </a:extLst>
          </p:cNvPr>
          <p:cNvSpPr>
            <a:spLocks noGrp="1" noChangeArrowheads="1"/>
          </p:cNvSpPr>
          <p:nvPr>
            <p:ph idx="1"/>
          </p:nvPr>
        </p:nvSpPr>
        <p:spPr>
          <a:xfrm>
            <a:off x="323850" y="1298575"/>
            <a:ext cx="8229600" cy="5472113"/>
          </a:xfrm>
        </p:spPr>
        <p:txBody>
          <a:bodyPr vert="horz" wrap="square" lIns="91440" tIns="45720" rIns="91440" bIns="45720" numCol="1" anchor="t" anchorCtr="0" compatLnSpc="1"/>
          <a:lstStyle/>
          <a:p>
            <a:pPr marL="0" indent="0">
              <a:buNone/>
            </a:pPr>
            <a:r>
              <a:rPr lang="ja-JP" altLang="en-US" sz="2800" dirty="0">
                <a:solidFill>
                  <a:srgbClr val="2D2D8A"/>
                </a:solidFill>
              </a:rPr>
              <a:t>対応策</a:t>
            </a:r>
            <a:endParaRPr lang="en-US" altLang="ja-JP" sz="2800" dirty="0">
              <a:solidFill>
                <a:srgbClr val="2D2D8A"/>
              </a:solidFill>
            </a:endParaRPr>
          </a:p>
          <a:p>
            <a:pPr marL="0" indent="0">
              <a:buNone/>
            </a:pPr>
            <a:r>
              <a:rPr lang="ja-JP" altLang="en-US" sz="2800" dirty="0"/>
              <a:t>説明項目の中でも、合併症・リスクは、最も不足しがちな項目</a:t>
            </a:r>
            <a:endParaRPr lang="en-US" altLang="ja-JP" sz="2800" dirty="0"/>
          </a:p>
          <a:p>
            <a:pPr marL="0" indent="0">
              <a:buNone/>
            </a:pPr>
            <a:endParaRPr lang="en-US" altLang="ja-JP" sz="2800" dirty="0"/>
          </a:p>
          <a:p>
            <a:pPr marL="0" indent="0">
              <a:buNone/>
            </a:pPr>
            <a:r>
              <a:rPr lang="ja-JP" altLang="en-US" sz="2800" dirty="0"/>
              <a:t>合併症・リスクの説明不足は、医師に対する不信を招き、訴訟になる原因の一つ</a:t>
            </a:r>
            <a:endParaRPr lang="en-US" altLang="ja-JP" sz="2800" dirty="0"/>
          </a:p>
          <a:p>
            <a:pPr marL="0" indent="0">
              <a:buNone/>
            </a:pPr>
            <a:endParaRPr lang="en-US" altLang="ja-JP" sz="2800" dirty="0"/>
          </a:p>
          <a:p>
            <a:pPr marL="0" indent="0">
              <a:buNone/>
            </a:pPr>
            <a:r>
              <a:rPr lang="ja-JP" altLang="en-US" sz="2800" dirty="0"/>
              <a:t>→リスク説明を最小限にしたいという意識は危険</a:t>
            </a:r>
            <a:endParaRPr lang="en-US" altLang="ja-JP" sz="2800" dirty="0"/>
          </a:p>
          <a:p>
            <a:pPr marL="0" indent="0">
              <a:buNone/>
            </a:pPr>
            <a:r>
              <a:rPr lang="ja-JP" altLang="en-US" sz="2800" dirty="0"/>
              <a:t>　 </a:t>
            </a:r>
            <a:endParaRPr lang="en-US" altLang="ja-JP" sz="2800"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52228" name="スライド番号プレースホルダー 1">
            <a:extLst>
              <a:ext uri="{FF2B5EF4-FFF2-40B4-BE49-F238E27FC236}">
                <a16:creationId xmlns:a16="http://schemas.microsoft.com/office/drawing/2014/main" id="{7AFA12FE-23CD-AF69-1D54-09A41DFB1EF1}"/>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51</a:t>
            </a:fld>
            <a:endParaRPr lang="en-US" altLang="ja-JP" sz="1400" dirty="0"/>
          </a:p>
        </p:txBody>
      </p:sp>
    </p:spTree>
    <p:extLst>
      <p:ext uri="{BB962C8B-B14F-4D97-AF65-F5344CB8AC3E}">
        <p14:creationId xmlns:p14="http://schemas.microsoft.com/office/powerpoint/2010/main" val="11301716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E48DD-A1D3-F117-6980-A2063C15A815}"/>
            </a:ext>
          </a:extLst>
        </p:cNvPr>
        <p:cNvGrpSpPr/>
        <p:nvPr/>
      </p:nvGrpSpPr>
      <p:grpSpPr>
        <a:xfrm>
          <a:off x="0" y="0"/>
          <a:ext cx="0" cy="0"/>
          <a:chOff x="0" y="0"/>
          <a:chExt cx="0" cy="0"/>
        </a:xfrm>
      </p:grpSpPr>
      <p:sp>
        <p:nvSpPr>
          <p:cNvPr id="52226" name="タイトル 1">
            <a:extLst>
              <a:ext uri="{FF2B5EF4-FFF2-40B4-BE49-F238E27FC236}">
                <a16:creationId xmlns:a16="http://schemas.microsoft.com/office/drawing/2014/main" id="{4D605508-A329-0A77-3241-2B841B010A81}"/>
              </a:ext>
            </a:extLst>
          </p:cNvPr>
          <p:cNvSpPr>
            <a:spLocks noGrp="1"/>
          </p:cNvSpPr>
          <p:nvPr>
            <p:ph type="title"/>
          </p:nvPr>
        </p:nvSpPr>
        <p:spPr>
          <a:xfrm>
            <a:off x="395536" y="96837"/>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３　合併症・リスクの説明</a:t>
            </a:r>
          </a:p>
        </p:txBody>
      </p:sp>
      <p:sp>
        <p:nvSpPr>
          <p:cNvPr id="47107" name="コンテンツ プレースホルダー 2">
            <a:extLst>
              <a:ext uri="{FF2B5EF4-FFF2-40B4-BE49-F238E27FC236}">
                <a16:creationId xmlns:a16="http://schemas.microsoft.com/office/drawing/2014/main" id="{C1766F6D-5558-6829-8E1D-5F6737FA5E8C}"/>
              </a:ext>
            </a:extLst>
          </p:cNvPr>
          <p:cNvSpPr>
            <a:spLocks noGrp="1" noChangeArrowheads="1"/>
          </p:cNvSpPr>
          <p:nvPr>
            <p:ph idx="1"/>
          </p:nvPr>
        </p:nvSpPr>
        <p:spPr>
          <a:xfrm>
            <a:off x="323850" y="1298575"/>
            <a:ext cx="8229600" cy="5472113"/>
          </a:xfrm>
        </p:spPr>
        <p:txBody>
          <a:bodyPr vert="horz" wrap="square" lIns="91440" tIns="45720" rIns="91440" bIns="45720" numCol="1" anchor="t" anchorCtr="0" compatLnSpc="1"/>
          <a:lstStyle/>
          <a:p>
            <a:pPr marL="0" indent="0">
              <a:buNone/>
            </a:pPr>
            <a:r>
              <a:rPr lang="ja-JP" altLang="en-US" sz="2800" dirty="0">
                <a:solidFill>
                  <a:srgbClr val="2D2D8A"/>
                </a:solidFill>
              </a:rPr>
              <a:t>対応策</a:t>
            </a:r>
            <a:endParaRPr lang="en-US" altLang="ja-JP" sz="2800" dirty="0"/>
          </a:p>
          <a:p>
            <a:pPr marL="0" indent="0">
              <a:buNone/>
            </a:pPr>
            <a:r>
              <a:rPr lang="ja-JP" altLang="en-US" sz="2800" dirty="0"/>
              <a:t>・リスクを説明した上で、治療によって得られるものを説明する</a:t>
            </a:r>
            <a:endParaRPr lang="en-US" altLang="ja-JP" sz="2800" dirty="0"/>
          </a:p>
          <a:p>
            <a:pPr marL="0" indent="0">
              <a:buNone/>
            </a:pPr>
            <a:r>
              <a:rPr lang="ja-JP" altLang="en-US" sz="2800" dirty="0"/>
              <a:t>・</a:t>
            </a:r>
            <a:r>
              <a:rPr lang="ja-JP" altLang="ja-JP" sz="2800" dirty="0"/>
              <a:t>発生頻度の高い</a:t>
            </a:r>
            <a:r>
              <a:rPr lang="ja-JP" altLang="en-US" sz="2800" dirty="0"/>
              <a:t>合併症については具体的な数値まで説明する</a:t>
            </a:r>
            <a:endParaRPr lang="en-US" altLang="ja-JP" sz="2800" dirty="0"/>
          </a:p>
          <a:p>
            <a:pPr marL="0" indent="0">
              <a:buNone/>
            </a:pPr>
            <a:r>
              <a:rPr lang="ja-JP" altLang="en-US" sz="2800" dirty="0"/>
              <a:t>・頻度が低くても重大な結果が生じるものは具体的に説明する</a:t>
            </a:r>
            <a:endParaRPr lang="en-US" altLang="ja-JP" sz="2800" dirty="0"/>
          </a:p>
          <a:p>
            <a:pPr marL="0" indent="0">
              <a:buNone/>
            </a:pPr>
            <a:r>
              <a:rPr lang="ja-JP" altLang="en-US" sz="2800" dirty="0"/>
              <a:t>・リスクの内容を具体的に説明する</a:t>
            </a:r>
            <a:endParaRPr lang="en-US" altLang="ja-JP" sz="2800" dirty="0"/>
          </a:p>
          <a:p>
            <a:pPr marL="0" indent="0">
              <a:buNone/>
            </a:pPr>
            <a:r>
              <a:rPr lang="ja-JP" altLang="en-US" sz="2800" dirty="0"/>
              <a:t>　　「出血の危険」→</a:t>
            </a:r>
            <a:r>
              <a:rPr lang="en-US" altLang="ja-JP" sz="2800" dirty="0"/>
              <a:t>×</a:t>
            </a:r>
          </a:p>
          <a:p>
            <a:pPr marL="0" indent="0">
              <a:buNone/>
            </a:pPr>
            <a:r>
              <a:rPr lang="ja-JP" altLang="en-US" sz="2800" dirty="0"/>
              <a:t>　　なぜ出血する可能性があるのか、</a:t>
            </a:r>
            <a:endParaRPr lang="en-US" altLang="ja-JP" sz="2800" dirty="0"/>
          </a:p>
          <a:p>
            <a:pPr marL="0" indent="0">
              <a:buNone/>
            </a:pPr>
            <a:r>
              <a:rPr lang="ja-JP" altLang="en-US" sz="2800" dirty="0"/>
              <a:t>　　出血すると何が起きるのか</a:t>
            </a:r>
            <a:endParaRPr lang="ja-JP" altLang="ja-JP" sz="2800" dirty="0"/>
          </a:p>
          <a:p>
            <a:pPr marL="0" indent="0">
              <a:buNone/>
            </a:pPr>
            <a:r>
              <a:rPr lang="ja-JP" altLang="en-US" dirty="0"/>
              <a:t>・</a:t>
            </a: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52228" name="スライド番号プレースホルダー 1">
            <a:extLst>
              <a:ext uri="{FF2B5EF4-FFF2-40B4-BE49-F238E27FC236}">
                <a16:creationId xmlns:a16="http://schemas.microsoft.com/office/drawing/2014/main" id="{A5BBD338-1A4E-1CA8-8EF9-0BEA8FC65867}"/>
              </a:ext>
            </a:extLst>
          </p:cNvPr>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52</a:t>
            </a:fld>
            <a:endParaRPr lang="en-US" altLang="ja-JP" sz="1400" dirty="0"/>
          </a:p>
        </p:txBody>
      </p:sp>
    </p:spTree>
    <p:extLst>
      <p:ext uri="{BB962C8B-B14F-4D97-AF65-F5344CB8AC3E}">
        <p14:creationId xmlns:p14="http://schemas.microsoft.com/office/powerpoint/2010/main" val="4447340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タイトル 1"/>
          <p:cNvSpPr>
            <a:spLocks noGrp="1"/>
          </p:cNvSpPr>
          <p:nvPr>
            <p:ph type="title"/>
          </p:nvPr>
        </p:nvSpPr>
        <p:spPr>
          <a:xfrm>
            <a:off x="457200" y="115888"/>
            <a:ext cx="8229600" cy="10096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４　代替的治療法</a:t>
            </a:r>
          </a:p>
        </p:txBody>
      </p:sp>
      <p:sp>
        <p:nvSpPr>
          <p:cNvPr id="48131"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問題点</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・どこまで説明すればいいか。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・患者に関心がない場合にも必要か。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・患者の希望が強い場合、どこまで聞き入れる必要があるか。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・医療水準として不確立の療法まで説明をする必要があるか。</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325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53</a:t>
            </a:fld>
            <a:endParaRPr lang="en-US" altLang="ja-JP" sz="1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タイトル 1"/>
          <p:cNvSpPr>
            <a:spLocks noGrp="1"/>
          </p:cNvSpPr>
          <p:nvPr>
            <p:ph type="title"/>
          </p:nvPr>
        </p:nvSpPr>
        <p:spPr>
          <a:xfrm>
            <a:off x="323850" y="136525"/>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４　代替的治療法</a:t>
            </a:r>
          </a:p>
        </p:txBody>
      </p:sp>
      <p:sp>
        <p:nvSpPr>
          <p:cNvPr id="49155" name="コンテンツ プレースホルダー 2"/>
          <p:cNvSpPr>
            <a:spLocks noGrp="1" noChangeArrowheads="1"/>
          </p:cNvSpPr>
          <p:nvPr>
            <p:ph idx="1"/>
          </p:nvPr>
        </p:nvSpPr>
        <p:spPr>
          <a:xfrm>
            <a:off x="395288" y="1412875"/>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　平成１３年最判及び平成１８年最判</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医療水準として確立した療法が複数存在する場合、そのすべてについて説明義務があ</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り、療法の違いや利害得失をわかりやすく説明する必要がある</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indent="0">
              <a:buNone/>
              <a:defRPr/>
            </a:pPr>
            <a:r>
              <a:rPr lang="ja-JP" altLang="en-US" sz="2800" dirty="0"/>
              <a:t>　未確立の療法についても、患者側の関心が強い場合には、詳細に説明する必要がある</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lang="ja-JP" altLang="en-US" sz="2800" dirty="0"/>
              <a:t>　</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術式の違いによって合併症の危険や予後の見通しに有意な差が認められない場合、患者や家族が術前から関心を抱いていたわけではない場合（大阪地判平成２４年３月２７日）には説明義務があるとは言えない。</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427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54</a:t>
            </a:fld>
            <a:endParaRPr lang="en-US" altLang="ja-JP" sz="1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タイトル 1"/>
          <p:cNvSpPr>
            <a:spLocks noGrp="1"/>
          </p:cNvSpPr>
          <p:nvPr>
            <p:ph type="title"/>
          </p:nvPr>
        </p:nvSpPr>
        <p:spPr>
          <a:xfrm>
            <a:off x="323850" y="136525"/>
            <a:ext cx="8229600" cy="1152525"/>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４　代替的治療法</a:t>
            </a:r>
          </a:p>
        </p:txBody>
      </p:sp>
      <p:sp>
        <p:nvSpPr>
          <p:cNvPr id="55299" name="コンテンツ プレースホルダー 2"/>
          <p:cNvSpPr>
            <a:spLocks noGrp="1"/>
          </p:cNvSpPr>
          <p:nvPr>
            <p:ph idx="1"/>
          </p:nvPr>
        </p:nvSpPr>
        <p:spPr>
          <a:xfrm>
            <a:off x="339852" y="1369081"/>
            <a:ext cx="8229600" cy="5156264"/>
          </a:xfrm>
        </p:spPr>
        <p:txBody>
          <a:bodyPr vert="horz" wrap="square" lIns="91440" tIns="45720" rIns="91440" bIns="45720" anchor="t" anchorCtr="0"/>
          <a:lstStyle/>
          <a:p>
            <a:pPr marL="0" indent="0">
              <a:buNone/>
            </a:pPr>
            <a:r>
              <a:rPr lang="ja-JP" altLang="en-US" sz="2800" noProof="0" dirty="0">
                <a:ln>
                  <a:noFill/>
                </a:ln>
                <a:solidFill>
                  <a:schemeClr val="accent6"/>
                </a:solidFill>
                <a:effectLst/>
                <a:uLnTx/>
                <a:uFillTx/>
                <a:sym typeface="+mn-ea"/>
              </a:rPr>
              <a:t>対応策</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indent="0">
              <a:buNone/>
            </a:pPr>
            <a:r>
              <a:rPr lang="ja-JP" altLang="en-US" sz="2800" dirty="0"/>
              <a:t>詳細な説明文書を用いる</a:t>
            </a:r>
            <a:endParaRPr lang="en-US" altLang="ja-JP" sz="2800" dirty="0"/>
          </a:p>
          <a:p>
            <a:pPr marL="0" indent="0">
              <a:buNone/>
            </a:pPr>
            <a:endParaRPr lang="en-US" altLang="ja-JP" sz="2800" dirty="0"/>
          </a:p>
          <a:p>
            <a:pPr marL="0" indent="0">
              <a:buNone/>
            </a:pPr>
            <a:r>
              <a:rPr lang="ja-JP" altLang="en-US" sz="2800" dirty="0"/>
              <a:t>説明文書の改訂</a:t>
            </a:r>
            <a:endParaRPr lang="en-US" altLang="ja-JP" sz="2800" dirty="0"/>
          </a:p>
          <a:p>
            <a:pPr marL="0" indent="0">
              <a:buNone/>
            </a:pPr>
            <a:endParaRPr lang="en-US" altLang="ja-JP" sz="2800" dirty="0"/>
          </a:p>
          <a:p>
            <a:pPr marL="0" indent="0">
              <a:buNone/>
            </a:pPr>
            <a:r>
              <a:rPr lang="ja-JP" altLang="en-US" sz="2800" dirty="0"/>
              <a:t>説明文書に直ちに当てはまらない場合の説明の補充、カルテ記載</a:t>
            </a:r>
            <a:endParaRPr lang="en-US" altLang="ja-JP" sz="2800" dirty="0"/>
          </a:p>
          <a:p>
            <a:pPr marL="0" indent="0">
              <a:buNone/>
            </a:pPr>
            <a:endParaRPr lang="en-US" altLang="ja-JP" sz="2800" dirty="0"/>
          </a:p>
          <a:p>
            <a:pPr marL="0" indent="0">
              <a:buNone/>
            </a:pPr>
            <a:r>
              <a:rPr lang="ja-JP" altLang="en-US" sz="2800" dirty="0"/>
              <a:t>患者側との共通のツールとしての診療ガイドラインの活用</a:t>
            </a:r>
            <a:endParaRPr lang="en-US" altLang="ja-JP" sz="2800" dirty="0"/>
          </a:p>
          <a:p>
            <a:pPr marL="0" indent="0">
              <a:buNone/>
            </a:pPr>
            <a:endParaRPr lang="en-US" altLang="ja-JP" sz="2800" dirty="0"/>
          </a:p>
          <a:p>
            <a:pPr marL="0" indent="0">
              <a:buNone/>
            </a:pPr>
            <a:endParaRPr lang="en-US" altLang="ja-JP" sz="2800" dirty="0"/>
          </a:p>
          <a:p>
            <a:pPr marL="0" indent="0">
              <a:buNone/>
            </a:pPr>
            <a:endParaRPr lang="ja-JP" altLang="ja-JP" sz="2800"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5530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55</a:t>
            </a:fld>
            <a:endParaRPr lang="en-US" altLang="ja-JP" sz="14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タイトル 1"/>
          <p:cNvSpPr>
            <a:spLocks noGrp="1"/>
          </p:cNvSpPr>
          <p:nvPr>
            <p:ph type="title"/>
          </p:nvPr>
        </p:nvSpPr>
        <p:spPr>
          <a:xfrm>
            <a:off x="420688" y="128588"/>
            <a:ext cx="8229600" cy="10683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8195" name="コンテンツ プレースホルダー 2"/>
          <p:cNvSpPr>
            <a:spLocks noGrp="1" noChangeArrowheads="1"/>
          </p:cNvSpPr>
          <p:nvPr>
            <p:ph idx="1"/>
          </p:nvPr>
        </p:nvSpPr>
        <p:spPr>
          <a:xfrm>
            <a:off x="422275" y="1257300"/>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問題点</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・「先生におまかせします」と言われ、説明の必要性をどう扱うか迷う。</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・自律的意思決定を尊重すべき</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IC</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の本来の目的との乖離。</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632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56</a:t>
            </a:fld>
            <a:endParaRPr lang="en-US" altLang="ja-JP" sz="14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タイトル 1"/>
          <p:cNvSpPr>
            <a:spLocks noGrp="1"/>
          </p:cNvSpPr>
          <p:nvPr>
            <p:ph type="title"/>
          </p:nvPr>
        </p:nvSpPr>
        <p:spPr>
          <a:xfrm>
            <a:off x="442913"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3200" b="0" i="0" u="none" strike="noStrike" kern="0" cap="none" spc="0" normalizeH="0" baseline="0" noProof="0" dirty="0">
                <a:ln>
                  <a:noFill/>
                </a:ln>
                <a:solidFill>
                  <a:schemeClr val="accent6"/>
                </a:solidFill>
                <a:effectLst/>
                <a:uLnTx/>
                <a:uFillTx/>
                <a:latin typeface="+mn-lt"/>
                <a:ea typeface="+mn-ea"/>
                <a:cs typeface="+mn-cs"/>
              </a:rPr>
              <a:t>「お任せします」の場合</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患者の免除の意思決定が任意で合理的な過程を経てくだされたものである限り、説明なしで医療行為ができる。説明要件だけではなく同意要件も</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省略が</a:t>
            </a:r>
            <a:r>
              <a:rPr kumimoji="1" lang="ja-JP" altLang="ja-JP" sz="2800" b="0" i="0" u="none" strike="noStrike" kern="0" cap="none" spc="0" normalizeH="0" baseline="0" noProof="0" dirty="0">
                <a:ln>
                  <a:noFill/>
                </a:ln>
                <a:solidFill>
                  <a:schemeClr val="tx1"/>
                </a:solidFill>
                <a:effectLst/>
                <a:uLnTx/>
                <a:uFillTx/>
                <a:latin typeface="+mn-lt"/>
                <a:ea typeface="+mn-ea"/>
                <a:cs typeface="+mn-cs"/>
              </a:rPr>
              <a:t>可能</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とする立場</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説明と同意を省略することは許されないという立場も</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任せるという患者は医師への信頼が強い、信頼がなくなった時のリスクは高い</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734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57</a:t>
            </a:fld>
            <a:endParaRPr lang="en-US" altLang="ja-JP" sz="14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タイトル 1"/>
          <p:cNvSpPr>
            <a:spLocks noGrp="1"/>
          </p:cNvSpPr>
          <p:nvPr>
            <p:ph type="title"/>
          </p:nvPr>
        </p:nvSpPr>
        <p:spPr>
          <a:xfrm>
            <a:off x="436563" y="136525"/>
            <a:ext cx="8229600" cy="10604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55299" name="コンテンツ プレースホルダー 2"/>
          <p:cNvSpPr>
            <a:spLocks noGrp="1" noChangeArrowheads="1"/>
          </p:cNvSpPr>
          <p:nvPr>
            <p:ph idx="1"/>
          </p:nvPr>
        </p:nvSpPr>
        <p:spPr>
          <a:xfrm>
            <a:off x="439738" y="126841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東京高判平成１６年１０月２８日</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７２歳の男性、肺がんの疑いで精密検査を受けたところ、①右肺下葉に直径２．８ｃｍくらいの腫瘍があり、腺癌であると思われること、②がんの臨床病期はステージ１であろうが、縦郭に一つ１ｃｍ大のリンパ節があり、転移すればステージ</a:t>
            </a:r>
            <a:r>
              <a:rPr kumimoji="1" lang="en-US" altLang="ja-JP" sz="2800" b="0" i="0" u="none" strike="noStrike" kern="0" cap="none" spc="0" normalizeH="0" baseline="0" noProof="0" dirty="0" err="1">
                <a:ln>
                  <a:noFill/>
                </a:ln>
                <a:solidFill>
                  <a:schemeClr val="tx1"/>
                </a:solidFill>
                <a:effectLst/>
                <a:uLnTx/>
                <a:uFillTx/>
                <a:latin typeface="+mn-lt"/>
                <a:ea typeface="+mn-ea"/>
                <a:cs typeface="+mn-cs"/>
              </a:rPr>
              <a:t>ⅢA</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になること、③リンパ節は、転移ではなく、炎症から来たものであると予測できるので手術をしたほうがいいと説明を受けたため、「先生の良いと思うようにやってください」と言って右肺葉切除術の実施に同意</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939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58</a:t>
            </a:fld>
            <a:endParaRPr lang="en-US" altLang="ja-JP" sz="1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タイトル 1"/>
          <p:cNvSpPr>
            <a:spLocks noGrp="1"/>
          </p:cNvSpPr>
          <p:nvPr>
            <p:ph type="title"/>
          </p:nvPr>
        </p:nvSpPr>
        <p:spPr>
          <a:xfrm>
            <a:off x="436563" y="136525"/>
            <a:ext cx="8229600" cy="10604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55299" name="コンテンツ プレースホルダー 2"/>
          <p:cNvSpPr>
            <a:spLocks noGrp="1" noChangeArrowheads="1"/>
          </p:cNvSpPr>
          <p:nvPr>
            <p:ph idx="1"/>
          </p:nvPr>
        </p:nvSpPr>
        <p:spPr>
          <a:xfrm>
            <a:off x="439738" y="126841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東京高判平成１６年１０月２８日</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術中、中葉に肺内転移による悪性の腫瘤が二つ発見され、手術適用がないステージ</a:t>
            </a:r>
            <a:r>
              <a:rPr kumimoji="1" lang="en-US" altLang="ja-JP" sz="2800" b="0" i="0" u="none" strike="noStrike" kern="0" cap="none" spc="0" normalizeH="0" baseline="0" noProof="0" dirty="0" err="1">
                <a:ln>
                  <a:noFill/>
                </a:ln>
                <a:solidFill>
                  <a:schemeClr val="tx1"/>
                </a:solidFill>
                <a:effectLst/>
                <a:uLnTx/>
                <a:uFillTx/>
                <a:latin typeface="+mn-lt"/>
                <a:ea typeface="+mn-ea"/>
                <a:cs typeface="+mn-cs"/>
              </a:rPr>
              <a:t>ⅢB</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だったことが判明</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手術は続行され、肺葉だけではなく、中葉も切除</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術後合併症の気管支断端瘻により、手術から２年５か月後に死亡</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患者の家族より、手術中に、患者の家族に、中葉に悪性の腫瘍があり、がんの転移であることを説明し、手術を続行することについて判断を求めるべき説明義務があったとして、損害賠償請求</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042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59</a:t>
            </a:fld>
            <a:endParaRPr lang="en-US" altLang="ja-JP"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２   行為規範と裁判規範</a:t>
            </a:r>
          </a:p>
        </p:txBody>
      </p:sp>
      <p:sp>
        <p:nvSpPr>
          <p:cNvPr id="10243"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a:t>
            </a:fld>
            <a:endParaRPr lang="en-US" altLang="ja-JP" sz="1400" dirty="0"/>
          </a:p>
        </p:txBody>
      </p:sp>
      <p:sp>
        <p:nvSpPr>
          <p:cNvPr id="10244" name="コンテンツ プレースホルダー 2"/>
          <p:cNvSpPr>
            <a:spLocks noGrp="1"/>
          </p:cNvSpPr>
          <p:nvPr>
            <p:ph idx="1"/>
          </p:nvPr>
        </p:nvSpPr>
        <p:spPr/>
        <p:txBody>
          <a:bodyPr vert="horz" wrap="square" lIns="91440" tIns="45720" rIns="91440" bIns="45720" anchor="t" anchorCtr="0"/>
          <a:lstStyle/>
          <a:p>
            <a:pPr marL="0" indent="0">
              <a:buNone/>
            </a:pPr>
            <a:r>
              <a:rPr lang="ja-JP" altLang="en-US" sz="2800" dirty="0">
                <a:solidFill>
                  <a:srgbClr val="FF0000"/>
                </a:solidFill>
              </a:rPr>
              <a:t>行為規範（インフォームド・コンセント）</a:t>
            </a:r>
            <a:endParaRPr lang="en-US" altLang="ja-JP" sz="2800" dirty="0">
              <a:solidFill>
                <a:srgbClr val="FF0000"/>
              </a:solidFill>
            </a:endParaRPr>
          </a:p>
          <a:p>
            <a:pPr marL="0" indent="0">
              <a:buNone/>
            </a:pPr>
            <a:r>
              <a:rPr lang="ja-JP" altLang="en-US" sz="2800" dirty="0"/>
              <a:t>　臨床医療の現場での医療者の行為規範</a:t>
            </a:r>
            <a:endParaRPr lang="en-US" altLang="ja-JP" sz="2800" dirty="0"/>
          </a:p>
          <a:p>
            <a:pPr marL="0" indent="0">
              <a:buNone/>
            </a:pPr>
            <a:endParaRPr lang="en-US" altLang="ja-JP" sz="2800" dirty="0"/>
          </a:p>
          <a:p>
            <a:pPr marL="0" indent="0">
              <a:buNone/>
            </a:pPr>
            <a:r>
              <a:rPr lang="ja-JP" altLang="en-US" sz="2800" dirty="0">
                <a:solidFill>
                  <a:srgbClr val="FF0000"/>
                </a:solidFill>
              </a:rPr>
              <a:t>裁判規範（説明義務）</a:t>
            </a:r>
            <a:endParaRPr lang="en-US" altLang="ja-JP" sz="2800" dirty="0"/>
          </a:p>
          <a:p>
            <a:pPr marL="0" indent="0">
              <a:buNone/>
            </a:pPr>
            <a:r>
              <a:rPr lang="ja-JP" altLang="en-US" sz="2400" dirty="0"/>
              <a:t>　</a:t>
            </a:r>
            <a:r>
              <a:rPr lang="ja-JP" altLang="en-US" sz="2800" dirty="0"/>
              <a:t>裁判官の判断の基準</a:t>
            </a:r>
            <a:endParaRPr lang="en-US" altLang="ja-JP" sz="2800" dirty="0"/>
          </a:p>
          <a:p>
            <a:pPr marL="0" indent="0">
              <a:buNone/>
            </a:pPr>
            <a:r>
              <a:rPr lang="ja-JP" altLang="en-US" sz="2800" dirty="0"/>
              <a:t>　インフォーム・ドコンセント以外の説明義務（顛末報告義務等）も含む</a:t>
            </a:r>
            <a:endParaRPr lang="en-US" altLang="ja-JP" sz="2800" dirty="0"/>
          </a:p>
          <a:p>
            <a:pPr marL="0" indent="0">
              <a:buNone/>
            </a:pPr>
            <a:endParaRPr lang="en-US" altLang="ja-JP" sz="2800" dirty="0"/>
          </a:p>
          <a:p>
            <a:pPr marL="0" indent="0">
              <a:buNone/>
            </a:pPr>
            <a:endParaRPr lang="en-US" altLang="ja-JP" sz="2800" dirty="0"/>
          </a:p>
          <a:p>
            <a:pPr marL="0" indent="0">
              <a:buNone/>
            </a:pPr>
            <a:r>
              <a:rPr lang="ja-JP" altLang="en-US" sz="2800" dirty="0"/>
              <a:t>　　</a:t>
            </a:r>
            <a:endParaRPr lang="en-US" altLang="ja-JP" sz="2800" dirty="0"/>
          </a:p>
          <a:p>
            <a:pPr marL="0" indent="0">
              <a:buNone/>
            </a:pPr>
            <a:r>
              <a:rPr lang="ja-JP" altLang="en-US" sz="2800" dirty="0"/>
              <a:t>　</a:t>
            </a:r>
            <a:endParaRPr lang="en-US" altLang="ja-JP" sz="2800" dirty="0"/>
          </a:p>
          <a:p>
            <a:pPr marL="0" indent="0">
              <a:buNone/>
            </a:pPr>
            <a:endParaRPr lang="en-US" altLang="ja-JP"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タイトル 1"/>
          <p:cNvSpPr>
            <a:spLocks noGrp="1"/>
          </p:cNvSpPr>
          <p:nvPr>
            <p:ph type="title"/>
          </p:nvPr>
        </p:nvSpPr>
        <p:spPr>
          <a:xfrm>
            <a:off x="436563" y="136525"/>
            <a:ext cx="8229600" cy="10604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55299" name="コンテンツ プレースホルダー 2"/>
          <p:cNvSpPr>
            <a:spLocks noGrp="1" noChangeArrowheads="1"/>
          </p:cNvSpPr>
          <p:nvPr>
            <p:ph idx="1"/>
          </p:nvPr>
        </p:nvSpPr>
        <p:spPr>
          <a:xfrm>
            <a:off x="439738" y="126841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東京高判平成１６年１０月２８日</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1" u="none" strike="noStrike" kern="0" cap="none" spc="0" normalizeH="0" baseline="0" noProof="0" dirty="0">
                <a:ln>
                  <a:noFill/>
                </a:ln>
                <a:solidFill>
                  <a:schemeClr val="tx1"/>
                </a:solidFill>
                <a:effectLst/>
                <a:uLnTx/>
                <a:uFillTx/>
                <a:latin typeface="+mn-lt"/>
                <a:ea typeface="+mn-ea"/>
                <a:cs typeface="+mn-cs"/>
              </a:rPr>
              <a:t>手術中に患者の臨床病気がステージ</a:t>
            </a:r>
            <a:r>
              <a:rPr kumimoji="1" lang="en-US" altLang="ja-JP" sz="2400" b="0" i="1" u="none" strike="noStrike" kern="0" cap="none" spc="0" normalizeH="0" baseline="0" noProof="0" dirty="0" err="1">
                <a:ln>
                  <a:noFill/>
                </a:ln>
                <a:solidFill>
                  <a:schemeClr val="tx1"/>
                </a:solidFill>
                <a:effectLst/>
                <a:uLnTx/>
                <a:uFillTx/>
                <a:latin typeface="+mn-lt"/>
                <a:ea typeface="+mn-ea"/>
                <a:cs typeface="+mn-cs"/>
              </a:rPr>
              <a:t>ⅢB</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であることが判明した時点で、医師は、</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患者の家族に対して</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患者の疾患が肺がんのステージ</a:t>
            </a:r>
            <a:r>
              <a:rPr kumimoji="1" lang="en-US" altLang="ja-JP" sz="2400" b="0" i="1" u="none" strike="noStrike" kern="0" cap="none" spc="0" normalizeH="0" baseline="0" noProof="0" dirty="0" err="1">
                <a:ln>
                  <a:noFill/>
                </a:ln>
                <a:solidFill>
                  <a:srgbClr val="FF0000"/>
                </a:solidFill>
                <a:effectLst/>
                <a:uLnTx/>
                <a:uFillTx/>
                <a:latin typeface="+mn-lt"/>
                <a:ea typeface="+mn-ea"/>
                <a:cs typeface="+mn-cs"/>
              </a:rPr>
              <a:t>ⅢB</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である事実、中葉、肺葉の切除術を実施予定であるが、手術を実施しても予後は不良であることを説明</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すべきであり、医師がこれを怠ったことは</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診療契約上の説明義務</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に違反する。</a:t>
            </a:r>
            <a:endParaRPr kumimoji="1" lang="ja-JP"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144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60</a:t>
            </a:fld>
            <a:endParaRPr lang="en-US" altLang="ja-JP" sz="14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タイトル 1"/>
          <p:cNvSpPr>
            <a:spLocks noGrp="1"/>
          </p:cNvSpPr>
          <p:nvPr>
            <p:ph type="title"/>
          </p:nvPr>
        </p:nvSpPr>
        <p:spPr>
          <a:xfrm>
            <a:off x="436563" y="136525"/>
            <a:ext cx="8229600" cy="1060450"/>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５　患者が判断を委ねる場合</a:t>
            </a:r>
          </a:p>
        </p:txBody>
      </p:sp>
      <p:sp>
        <p:nvSpPr>
          <p:cNvPr id="58371" name="コンテンツ プレースホルダー 2"/>
          <p:cNvSpPr>
            <a:spLocks noGrp="1"/>
          </p:cNvSpPr>
          <p:nvPr>
            <p:ph idx="1"/>
          </p:nvPr>
        </p:nvSpPr>
        <p:spPr>
          <a:xfrm>
            <a:off x="439738" y="1268413"/>
            <a:ext cx="8229600" cy="5472112"/>
          </a:xfrm>
        </p:spPr>
        <p:txBody>
          <a:bodyPr vert="horz" wrap="square" lIns="91440" tIns="45720" rIns="91440" bIns="45720" anchor="t" anchorCtr="0"/>
          <a:lstStyle/>
          <a:p>
            <a:pPr marL="0" indent="0">
              <a:buNone/>
            </a:pPr>
            <a:r>
              <a:rPr lang="ja-JP" altLang="en-US" sz="2800" noProof="0" dirty="0">
                <a:ln>
                  <a:noFill/>
                </a:ln>
                <a:solidFill>
                  <a:schemeClr val="accent6"/>
                </a:solidFill>
                <a:effectLst/>
                <a:uLnTx/>
                <a:uFillTx/>
                <a:sym typeface="+mn-ea"/>
              </a:rPr>
              <a:t>対応策</a:t>
            </a:r>
          </a:p>
          <a:p>
            <a:pPr marL="0" indent="0">
              <a:buNone/>
            </a:pPr>
            <a:r>
              <a:rPr lang="ja-JP" altLang="ja-JP" sz="2800" dirty="0">
                <a:sym typeface="+mn-ea"/>
              </a:rPr>
              <a:t>・任せること自体の意思は尊重</a:t>
            </a:r>
            <a:endParaRPr lang="en-US" altLang="ja-JP" sz="2800" dirty="0"/>
          </a:p>
          <a:p>
            <a:pPr marL="0" indent="0">
              <a:buNone/>
            </a:pP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indent="0">
              <a:buNone/>
            </a:pPr>
            <a:r>
              <a:rPr lang="ja-JP" altLang="ja-JP" sz="2800" dirty="0"/>
              <a:t>・選択肢の説明は行い、理解していただくとともに同意書も取得する。</a:t>
            </a:r>
            <a:endParaRPr lang="en-US" altLang="ja-JP" sz="2800" dirty="0"/>
          </a:p>
          <a:p>
            <a:pPr marL="0" indent="0">
              <a:buNone/>
            </a:pPr>
            <a:endParaRPr lang="en-US" altLang="ja-JP" sz="2800" dirty="0"/>
          </a:p>
          <a:p>
            <a:pPr marL="0" indent="0">
              <a:buNone/>
            </a:pPr>
            <a:r>
              <a:rPr lang="ja-JP" altLang="ja-JP" sz="2800" dirty="0"/>
              <a:t>・患者が十分理解したうえで委ねている場合、それを明記して記録</a:t>
            </a:r>
            <a:r>
              <a:rPr lang="ja-JP" altLang="en-US" sz="2800" dirty="0"/>
              <a:t>する</a:t>
            </a:r>
            <a:endParaRPr lang="en-US" altLang="ja-JP" sz="2800" dirty="0"/>
          </a:p>
          <a:p>
            <a:pPr marL="0" indent="0">
              <a:buNone/>
            </a:pPr>
            <a:r>
              <a:rPr lang="ja-JP" altLang="ja-JP" sz="2800" dirty="0"/>
              <a:t>「ご本人が</a:t>
            </a:r>
            <a:r>
              <a:rPr lang="ja-JP" altLang="en-US" sz="2800" dirty="0"/>
              <a:t>説明内容を理解して</a:t>
            </a:r>
            <a:r>
              <a:rPr lang="ja-JP" altLang="ja-JP" sz="2800" dirty="0"/>
              <a:t>医師に治療の決定を委ねることを希望されました」</a:t>
            </a:r>
            <a:r>
              <a:rPr lang="ja-JP" altLang="en-US" sz="2800" dirty="0"/>
              <a:t>等</a:t>
            </a:r>
            <a:endParaRPr lang="ja-JP" altLang="ja-JP" sz="2800" dirty="0"/>
          </a:p>
          <a:p>
            <a:pPr marL="0" indent="0">
              <a:buNone/>
            </a:pPr>
            <a:endParaRPr lang="ja-JP" altLang="ja-JP" sz="2800"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5837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61</a:t>
            </a:fld>
            <a:endParaRPr lang="en-US" altLang="ja-JP" sz="14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395288" y="14049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問題点</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・不合理な治療法であっても、患者が希望する場合には、尊重するのが自己決定権ではないか</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・患者が治療を拒否する場合には、どこまで介入するべきか。</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246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62</a:t>
            </a:fld>
            <a:endParaRPr lang="en-US" altLang="ja-JP" sz="14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395288" y="14049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最判平成１２年２月２９日判時１７１０号９７頁</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1" u="none" strike="noStrike" kern="0" cap="none" spc="0" normalizeH="0" baseline="0" noProof="0" dirty="0">
                <a:ln>
                  <a:noFill/>
                </a:ln>
                <a:solidFill>
                  <a:schemeClr val="tx1"/>
                </a:solidFill>
                <a:effectLst/>
                <a:uLnTx/>
                <a:uFillTx/>
                <a:latin typeface="+mn-lt"/>
                <a:ea typeface="+mn-ea"/>
                <a:cs typeface="+mn-cs"/>
              </a:rPr>
              <a:t>患者が、輸血を受けることは自己の宗教上の信念に反するとして、</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輸血を伴う医療行為を拒否するという明確な意思</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を有している場合、このような</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意思決定をする権利</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は、</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人格権の一内容</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として尊重されなければならない。</a:t>
            </a:r>
            <a:endParaRPr kumimoji="1" lang="en-US"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1" u="none" strike="noStrike" kern="0" cap="none" spc="0" normalizeH="0" baseline="0" noProof="0" dirty="0">
                <a:ln>
                  <a:noFill/>
                </a:ln>
                <a:solidFill>
                  <a:schemeClr val="tx1"/>
                </a:solidFill>
                <a:effectLst/>
                <a:uLnTx/>
                <a:uFillTx/>
                <a:latin typeface="+mn-lt"/>
                <a:ea typeface="+mn-ea"/>
                <a:cs typeface="+mn-cs"/>
              </a:rPr>
              <a:t>Y</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１医師らは、手術の際に輸血以外は救命手段がない事態が生ずる可能性を否定し難いと判断した場合には、患者</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に対し、</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Y</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病院としてはそのような事態に至った時には輸血するとの方針を採っていることを説明して、</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Y</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病院への入院を継続した上、</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Y</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１医師らの下で本件手術を受けるか否かを患者</a:t>
            </a:r>
            <a:r>
              <a:rPr kumimoji="1" lang="en-US" altLang="ja-JP" sz="2400" b="0" i="1" u="none" strike="noStrike" kern="0" cap="none" spc="0" normalizeH="0" baseline="0" noProof="0" dirty="0">
                <a:ln>
                  <a:noFill/>
                </a:ln>
                <a:solidFill>
                  <a:schemeClr val="tx1"/>
                </a:solidFill>
                <a:effectLst/>
                <a:uLnTx/>
                <a:uFillTx/>
                <a:latin typeface="+mn-lt"/>
                <a:ea typeface="+mn-ea"/>
                <a:cs typeface="+mn-cs"/>
              </a:rPr>
              <a:t>A</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自身の意思決定に委ねるべきであった。</a:t>
            </a:r>
            <a:endParaRPr kumimoji="1" lang="en-US"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349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63</a:t>
            </a:fld>
            <a:endParaRPr lang="en-US" altLang="ja-JP" sz="14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395288" y="1404938"/>
            <a:ext cx="8229600" cy="5472113"/>
          </a:xfrm>
        </p:spPr>
        <p:txBody>
          <a:bodyPr vert="horz" wrap="square" lIns="91440" tIns="45720" rIns="91440" bIns="45720" numCol="1" anchor="t" anchorCtr="0" compatLnSpc="1"/>
          <a:lstStyle/>
          <a:p>
            <a:pPr marL="0" indent="0">
              <a:buNone/>
            </a:pPr>
            <a:r>
              <a:rPr lang="ja-JP" altLang="ja-JP" dirty="0">
                <a:solidFill>
                  <a:srgbClr val="2D2D8A"/>
                </a:solidFill>
              </a:rPr>
              <a:t>宮崎地判平成６年９月１２日判時１５４７号１１４頁</a:t>
            </a:r>
            <a:endParaRPr lang="en-US" altLang="ja-JP" dirty="0">
              <a:solidFill>
                <a:srgbClr val="2D2D8A"/>
              </a:solidFill>
            </a:endParaRPr>
          </a:p>
          <a:p>
            <a:pPr marL="0" indent="0">
              <a:buNone/>
            </a:pPr>
            <a:r>
              <a:rPr lang="ja-JP" altLang="en-US" sz="2800" dirty="0"/>
              <a:t>脳動脈瘤破裂によるくも膜下出血のため入院した６２歳の女性の家族が、医師より、クリッピング術が必要であるが、脳動脈瘤の発生部位から危険性が高いと説明された際、クリッピング術の実施を躊躇、他の治療法として、バイパス・頸動脈結紮術があり、それ自体に危険がないと説明されたため、家族はバイパス手術を選択、バイパス手術の準備のため２週間後に手術予定とされたが、その間に、昏睡状態に陥り、死亡</a:t>
            </a:r>
            <a:endParaRPr lang="en-US" altLang="ja-JP" sz="2800" dirty="0"/>
          </a:p>
          <a:p>
            <a:pPr marL="0" indent="0">
              <a:buNone/>
            </a:pPr>
            <a:endParaRPr lang="en-US" altLang="ja-JP" sz="2800"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6451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64</a:t>
            </a:fld>
            <a:endParaRPr lang="en-US" altLang="ja-JP" sz="1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タイトル 1"/>
          <p:cNvSpPr>
            <a:spLocks noGrp="1"/>
          </p:cNvSpPr>
          <p:nvPr>
            <p:ph type="title"/>
          </p:nvPr>
        </p:nvSpPr>
        <p:spPr>
          <a:xfrm>
            <a:off x="457200"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457200" y="1149350"/>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宮崎地判平成６年９月１２日判時１５４７号１１４頁</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1" u="none" strike="noStrike" kern="0" cap="none" spc="0" normalizeH="0" baseline="0" noProof="0" dirty="0">
                <a:ln>
                  <a:noFill/>
                </a:ln>
                <a:solidFill>
                  <a:schemeClr val="tx1"/>
                </a:solidFill>
                <a:effectLst/>
                <a:uLnTx/>
                <a:uFillTx/>
                <a:latin typeface="+mn-lt"/>
                <a:ea typeface="+mn-ea"/>
                <a:cs typeface="+mn-cs"/>
              </a:rPr>
              <a:t>医師は、医療の専門家として、</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患者の拒否等の特段の事情がある場合を除き</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臨床的医療水準に従い、自己が最善と考える医療を行うべき義務がある。したがって、ある患者に対する治療法として第一と第二の複数の方法があるが、医療の実践の現場においては通常第一の方法が採用されており、患者の回復可能性の観点からしても第一の方法が優れ、医療現場における一般的評価も同様である場合に、当該医師自身も当該患者の治療法としては第一の方法が最善であると考えたならば、その治療法を行うことにつき、</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患者側が直ちに賛成しなかったとしても、明確に拒否したのでない限り</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、診療行為の内容として、第一と第二の方法の利害得失を比較対照して具体的に説明し、</a:t>
            </a:r>
            <a:r>
              <a:rPr kumimoji="1" lang="ja-JP" altLang="en-US" sz="2400" b="0" i="1" u="none" strike="noStrike" kern="0" cap="none" spc="0" normalizeH="0" baseline="0" noProof="0" dirty="0">
                <a:ln>
                  <a:noFill/>
                </a:ln>
                <a:solidFill>
                  <a:srgbClr val="FF0000"/>
                </a:solidFill>
                <a:effectLst/>
                <a:uLnTx/>
                <a:uFillTx/>
                <a:latin typeface="+mn-lt"/>
                <a:ea typeface="+mn-ea"/>
                <a:cs typeface="+mn-cs"/>
              </a:rPr>
              <a:t>患者側が的確な判断を行うことができるようにする法的義務</a:t>
            </a:r>
            <a:r>
              <a:rPr kumimoji="1" lang="ja-JP" altLang="en-US" sz="2400" b="0" i="1" u="none" strike="noStrike" kern="0" cap="none" spc="0" normalizeH="0" baseline="0" noProof="0" dirty="0">
                <a:ln>
                  <a:noFill/>
                </a:ln>
                <a:solidFill>
                  <a:schemeClr val="tx1"/>
                </a:solidFill>
                <a:effectLst/>
                <a:uLnTx/>
                <a:uFillTx/>
                <a:latin typeface="+mn-lt"/>
                <a:ea typeface="+mn-ea"/>
                <a:cs typeface="+mn-cs"/>
              </a:rPr>
              <a:t>があるというべきである。</a:t>
            </a:r>
            <a:endParaRPr kumimoji="1" lang="en-US" altLang="ja-JP" sz="2400" b="0" i="1"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554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65</a:t>
            </a:fld>
            <a:endParaRPr lang="en-US" altLang="ja-JP" sz="14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タイトル 1"/>
          <p:cNvSpPr>
            <a:spLocks noGrp="1"/>
          </p:cNvSpPr>
          <p:nvPr>
            <p:ph type="title"/>
          </p:nvPr>
        </p:nvSpPr>
        <p:spPr>
          <a:xfrm>
            <a:off x="468313" y="2603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395288" y="1404938"/>
            <a:ext cx="8229600" cy="5472113"/>
          </a:xfrm>
        </p:spPr>
        <p:txBody>
          <a:bodyPr vert="horz" wrap="square" lIns="91440" tIns="45720" rIns="91440" bIns="45720" numCol="1" anchor="t" anchorCtr="0" compatLnSpc="1"/>
          <a:lstStyle/>
          <a:p>
            <a:pPr marL="0" indent="0">
              <a:buNone/>
            </a:pPr>
            <a:r>
              <a:rPr lang="en-US" altLang="ja-JP" dirty="0">
                <a:solidFill>
                  <a:srgbClr val="2D2D8A"/>
                </a:solidFill>
              </a:rPr>
              <a:t>東京地</a:t>
            </a:r>
            <a:r>
              <a:rPr lang="ja-JP" altLang="en-US" dirty="0">
                <a:solidFill>
                  <a:srgbClr val="2D2D8A"/>
                </a:solidFill>
              </a:rPr>
              <a:t>判</a:t>
            </a:r>
            <a:r>
              <a:rPr lang="en-US" altLang="ja-JP" dirty="0">
                <a:solidFill>
                  <a:srgbClr val="2D2D8A"/>
                </a:solidFill>
              </a:rPr>
              <a:t>平成１８年１０月１８日 </a:t>
            </a:r>
          </a:p>
          <a:p>
            <a:pPr marL="0" indent="0">
              <a:buNone/>
            </a:pPr>
            <a:endParaRPr lang="en-US" altLang="ja-JP" dirty="0">
              <a:solidFill>
                <a:srgbClr val="2D2D8A"/>
              </a:solidFill>
            </a:endParaRPr>
          </a:p>
          <a:p>
            <a:pPr marL="0" indent="0">
              <a:buNone/>
            </a:pPr>
            <a:r>
              <a:rPr lang="ja-JP" altLang="en-US" sz="2800" dirty="0"/>
              <a:t>大動脈弁閉鎖不全症等により突然死の危険性があった患者Ａ（４７歳男性）に対し、担当の</a:t>
            </a:r>
            <a:r>
              <a:rPr lang="en-US" altLang="ja-JP" sz="2800" dirty="0"/>
              <a:t>Y</a:t>
            </a:r>
            <a:r>
              <a:rPr lang="ja-JP" altLang="en-US" sz="2800" dirty="0"/>
              <a:t>医師が複数回にわたり入院精査をするよう説得したが、Ａはこれを拒否し続けた。そこで</a:t>
            </a:r>
            <a:r>
              <a:rPr lang="en-US" altLang="ja-JP" sz="2800" dirty="0"/>
              <a:t>Y</a:t>
            </a:r>
            <a:r>
              <a:rPr lang="ja-JP" altLang="en-US" sz="2800" dirty="0"/>
              <a:t>医師はＡを経過観察としたが、その直後、Ａは自宅で倒れ死亡した。</a:t>
            </a:r>
            <a:endParaRPr lang="en-US" altLang="ja-JP" sz="2800"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6451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66</a:t>
            </a:fld>
            <a:endParaRPr lang="en-US" altLang="ja-JP" sz="14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タイトル 1"/>
          <p:cNvSpPr>
            <a:spLocks noGrp="1"/>
          </p:cNvSpPr>
          <p:nvPr>
            <p:ph type="title"/>
          </p:nvPr>
        </p:nvSpPr>
        <p:spPr>
          <a:xfrm>
            <a:off x="457200"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457200" y="1149350"/>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lang="en-US" altLang="ja-JP" dirty="0">
                <a:solidFill>
                  <a:srgbClr val="2D2D8A"/>
                </a:solidFill>
                <a:sym typeface="+mn-ea"/>
              </a:rPr>
              <a:t>東京地</a:t>
            </a:r>
            <a:r>
              <a:rPr lang="ja-JP" altLang="en-US" dirty="0">
                <a:solidFill>
                  <a:srgbClr val="2D2D8A"/>
                </a:solidFill>
                <a:sym typeface="+mn-ea"/>
              </a:rPr>
              <a:t>判</a:t>
            </a:r>
            <a:r>
              <a:rPr lang="en-US" altLang="ja-JP" dirty="0">
                <a:solidFill>
                  <a:srgbClr val="2D2D8A"/>
                </a:solidFill>
                <a:sym typeface="+mn-ea"/>
              </a:rPr>
              <a:t>平成１８年１０月１８日 </a:t>
            </a:r>
            <a:endParaRPr lang="en-US" altLang="ja-JP" dirty="0">
              <a:solidFill>
                <a:srgbClr val="2D2D8A"/>
              </a:solidFill>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1" u="none" strike="noStrike" kern="0" cap="none" spc="0" normalizeH="0" baseline="0" noProof="0" dirty="0">
                <a:ln>
                  <a:noFill/>
                </a:ln>
                <a:solidFill>
                  <a:schemeClr val="tx1"/>
                </a:solidFill>
                <a:effectLst/>
                <a:uLnTx/>
                <a:uFillTx/>
                <a:latin typeface="+mn-lt"/>
                <a:ea typeface="+mn-ea"/>
                <a:cs typeface="+mn-cs"/>
              </a:rPr>
              <a:t>患者は，人格権の一内容として，自己の行動について自ら決める権利を有しているから，特定の治療を受けるに当たっても，当該治療の性質，それによる効果，自らの身体状態等に鑑み，自ら納得の上で当該治療を選択するか否かを決定すべきものであるところ，当該治療により予測される結果や治療による不都合は，専門的知識がなければ正確には確認できず，医師から説明されない限り，患者が知り得ないのが通常である。したがって，治療を行う医師としては，患者に対して，</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治療を受けるべきか否かを判断するのに十分な情報を説明する義務</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がある。</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554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67</a:t>
            </a:fld>
            <a:endParaRPr lang="en-US" altLang="ja-JP" sz="14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タイトル 1"/>
          <p:cNvSpPr>
            <a:spLocks noGrp="1"/>
          </p:cNvSpPr>
          <p:nvPr>
            <p:ph type="title"/>
          </p:nvPr>
        </p:nvSpPr>
        <p:spPr>
          <a:xfrm>
            <a:off x="457200"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54275" name="コンテンツ プレースホルダー 2"/>
          <p:cNvSpPr>
            <a:spLocks noGrp="1" noChangeArrowheads="1"/>
          </p:cNvSpPr>
          <p:nvPr>
            <p:ph idx="1"/>
          </p:nvPr>
        </p:nvSpPr>
        <p:spPr>
          <a:xfrm>
            <a:off x="457200" y="1149350"/>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lang="en-US" altLang="ja-JP" dirty="0">
                <a:solidFill>
                  <a:srgbClr val="2D2D8A"/>
                </a:solidFill>
                <a:sym typeface="+mn-ea"/>
              </a:rPr>
              <a:t>東京地</a:t>
            </a:r>
            <a:r>
              <a:rPr lang="ja-JP" altLang="en-US" dirty="0">
                <a:solidFill>
                  <a:srgbClr val="2D2D8A"/>
                </a:solidFill>
                <a:sym typeface="+mn-ea"/>
              </a:rPr>
              <a:t>判</a:t>
            </a:r>
            <a:r>
              <a:rPr lang="en-US" altLang="ja-JP" dirty="0">
                <a:solidFill>
                  <a:srgbClr val="2D2D8A"/>
                </a:solidFill>
                <a:sym typeface="+mn-ea"/>
              </a:rPr>
              <a:t>平成１８年１０月１８日 </a:t>
            </a:r>
            <a:endParaRPr lang="en-US" altLang="ja-JP" dirty="0">
              <a:solidFill>
                <a:srgbClr val="2D2D8A"/>
              </a:solidFill>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1" u="none" strike="noStrike" kern="0" cap="none" spc="0" normalizeH="0" baseline="0" noProof="0" dirty="0">
                <a:ln>
                  <a:noFill/>
                </a:ln>
                <a:solidFill>
                  <a:schemeClr val="tx1"/>
                </a:solidFill>
                <a:effectLst/>
                <a:uLnTx/>
                <a:uFillTx/>
                <a:latin typeface="+mn-lt"/>
                <a:ea typeface="+mn-ea"/>
                <a:cs typeface="+mn-cs"/>
              </a:rPr>
              <a:t>上記のような一般的な説明義務の存在を前提とすると，患者は自らの身体状態や必要な治療に対する評価について誤解をすることも多分にあるといえるところ，</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患者がこのような誤解をしていると医師が予見し得る場合</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においては，医師は，人の生命及び健康を管理する職責を有していることに照らし，</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患者の誤解を解くために十分な説明をする義務</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がある。</a:t>
            </a: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1" u="none" strike="noStrike" kern="0" cap="none" spc="0" normalizeH="0" baseline="0" noProof="0" dirty="0">
                <a:ln>
                  <a:noFill/>
                </a:ln>
                <a:solidFill>
                  <a:schemeClr val="tx1"/>
                </a:solidFill>
                <a:effectLst/>
                <a:uLnTx/>
                <a:uFillTx/>
                <a:latin typeface="+mn-lt"/>
                <a:ea typeface="+mn-ea"/>
                <a:cs typeface="+mn-cs"/>
              </a:rPr>
              <a:t>Y</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医師は，Ａに対し突然死の危険がある旨を説明しておらず，抽象的に入院精査の必要がある旨告げたにとどまり，その期間を告げることなく，まず短期入院を勧めたうえで入院期間中に入院を継続させるための説得をしようとするなどの試みもしていない。また，家族等にＡの病状を説明し，Ａの誤解を解くための協力を求めることもなかった</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u="none" strike="noStrike" kern="0" cap="none" spc="0" normalizeH="0" baseline="0" noProof="0" dirty="0">
                <a:ln>
                  <a:noFill/>
                </a:ln>
                <a:solidFill>
                  <a:schemeClr val="tx1"/>
                </a:solidFill>
                <a:effectLst/>
                <a:uLnTx/>
                <a:uFillTx/>
                <a:latin typeface="+mn-lt"/>
                <a:ea typeface="+mn-ea"/>
                <a:cs typeface="+mn-cs"/>
              </a:rPr>
              <a:t>→</a:t>
            </a:r>
            <a:r>
              <a:rPr kumimoji="1" lang="ja-JP" altLang="en-US" sz="2400" b="0" u="none" strike="noStrike" kern="0" cap="none" spc="0" normalizeH="0" baseline="0" noProof="0" dirty="0">
                <a:ln>
                  <a:noFill/>
                </a:ln>
                <a:solidFill>
                  <a:schemeClr val="tx1"/>
                </a:solidFill>
                <a:effectLst/>
                <a:uLnTx/>
                <a:uFillTx/>
                <a:latin typeface="+mn-lt"/>
                <a:ea typeface="+mn-ea"/>
                <a:cs typeface="+mn-cs"/>
              </a:rPr>
              <a:t>説明義務違反</a:t>
            </a:r>
            <a:endParaRPr kumimoji="1" lang="ja-JP" altLang="ja-JP" sz="2400" b="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1"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554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68</a:t>
            </a:fld>
            <a:endParaRPr lang="en-US" altLang="ja-JP" sz="14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タイトル 1"/>
          <p:cNvSpPr>
            <a:spLocks noGrp="1"/>
          </p:cNvSpPr>
          <p:nvPr>
            <p:ph type="title"/>
          </p:nvPr>
        </p:nvSpPr>
        <p:spPr>
          <a:xfrm>
            <a:off x="442913" y="115888"/>
            <a:ext cx="8229600" cy="10810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６　不合理な治療法の選択</a:t>
            </a:r>
          </a:p>
        </p:txBody>
      </p:sp>
      <p:sp>
        <p:nvSpPr>
          <p:cNvPr id="8195" name="コンテンツ プレースホルダー 2"/>
          <p:cNvSpPr>
            <a:spLocks noGrp="1" noChangeArrowheads="1"/>
          </p:cNvSpPr>
          <p:nvPr>
            <p:ph idx="1"/>
          </p:nvPr>
        </p:nvSpPr>
        <p:spPr>
          <a:xfrm>
            <a:off x="442913" y="12493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対応策</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患者の自己決定権は尊重しなければならないが、標準的な治療方法を選択せずに効果の劣る治療法を選択した場合には、患者の選択を無条件に受け入れず、患者が医師の説明を理解したかどうかを再確認しなければならない（</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積極的説明義務</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tx1"/>
                </a:solidFill>
                <a:effectLst/>
                <a:uLnTx/>
                <a:uFillTx/>
                <a:latin typeface="+mn-lt"/>
                <a:ea typeface="+mn-ea"/>
                <a:cs typeface="+mn-cs"/>
              </a:rPr>
              <a:t>治療自体を拒否している患者に対して、説得する必要はないとされるが、患者に生じうるリスクが大きく、患者にに誤解があるような場合には、誤解を解くための適切な説明が求められるので注意。</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656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69</a:t>
            </a:fld>
            <a:endParaRPr lang="en-US" altLang="ja-JP"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２   行為規範と裁判規範</a:t>
            </a:r>
          </a:p>
        </p:txBody>
      </p:sp>
      <p:sp>
        <p:nvSpPr>
          <p:cNvPr id="11267"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a:t>
            </a:fld>
            <a:endParaRPr lang="en-US" altLang="ja-JP" sz="1400" dirty="0"/>
          </a:p>
        </p:txBody>
      </p:sp>
      <p:sp>
        <p:nvSpPr>
          <p:cNvPr id="11268" name="コンテンツ プレースホルダー 2"/>
          <p:cNvSpPr>
            <a:spLocks noGrp="1"/>
          </p:cNvSpPr>
          <p:nvPr>
            <p:ph idx="1"/>
          </p:nvPr>
        </p:nvSpPr>
        <p:spPr/>
        <p:txBody>
          <a:bodyPr vert="horz" wrap="square" lIns="91440" tIns="45720" rIns="91440" bIns="45720" anchor="t" anchorCtr="0"/>
          <a:lstStyle/>
          <a:p>
            <a:pPr marL="0" indent="0">
              <a:buNone/>
            </a:pPr>
            <a:r>
              <a:rPr lang="ja-JP" altLang="en-US" sz="2800" dirty="0">
                <a:solidFill>
                  <a:srgbClr val="FF0000"/>
                </a:solidFill>
              </a:rPr>
              <a:t>行為規範（インフォームド・コンセント）</a:t>
            </a:r>
            <a:endParaRPr lang="en-US" altLang="ja-JP" sz="2800" dirty="0">
              <a:solidFill>
                <a:srgbClr val="FF0000"/>
              </a:solidFill>
            </a:endParaRPr>
          </a:p>
          <a:p>
            <a:pPr marL="0" indent="0">
              <a:buNone/>
            </a:pPr>
            <a:r>
              <a:rPr lang="ja-JP" altLang="en-US" sz="2800" dirty="0"/>
              <a:t>　臨床医療の現場での医療者の行為規範</a:t>
            </a:r>
            <a:endParaRPr lang="en-US" altLang="ja-JP" sz="2800" dirty="0"/>
          </a:p>
          <a:p>
            <a:pPr marL="0" indent="0">
              <a:buNone/>
            </a:pPr>
            <a:r>
              <a:rPr lang="ja-JP" altLang="en-US" sz="2800" dirty="0"/>
              <a:t>　</a:t>
            </a:r>
            <a:endParaRPr lang="en-US" altLang="ja-JP" sz="2800" dirty="0"/>
          </a:p>
          <a:p>
            <a:pPr marL="0" indent="0">
              <a:buNone/>
            </a:pPr>
            <a:r>
              <a:rPr lang="ja-JP" altLang="en-US" sz="2800" dirty="0"/>
              <a:t>　高齢者社会での変革</a:t>
            </a:r>
            <a:endParaRPr lang="en-US" altLang="ja-JP" sz="2800" dirty="0"/>
          </a:p>
          <a:p>
            <a:pPr marL="0" indent="0">
              <a:buNone/>
            </a:pPr>
            <a:r>
              <a:rPr lang="ja-JP" altLang="en-US" sz="2800" dirty="0"/>
              <a:t>　　</a:t>
            </a:r>
            <a:r>
              <a:rPr lang="en-US" altLang="ja-JP" sz="2800" dirty="0"/>
              <a:t>SDM</a:t>
            </a:r>
            <a:r>
              <a:rPr lang="ja-JP" altLang="en-US" sz="2800" dirty="0"/>
              <a:t>や</a:t>
            </a:r>
            <a:r>
              <a:rPr lang="en-US" altLang="ja-JP" sz="2800" dirty="0"/>
              <a:t>ACP</a:t>
            </a:r>
          </a:p>
          <a:p>
            <a:pPr marL="0" indent="0">
              <a:buNone/>
            </a:pPr>
            <a:r>
              <a:rPr lang="ja-JP" altLang="en-US" sz="2800" dirty="0"/>
              <a:t>　</a:t>
            </a:r>
            <a:endParaRPr lang="en-US" altLang="ja-JP" sz="2800" dirty="0"/>
          </a:p>
          <a:p>
            <a:pPr marL="0" indent="0">
              <a:buNone/>
            </a:pPr>
            <a:r>
              <a:rPr lang="ja-JP" altLang="en-US" sz="2800" dirty="0"/>
              <a:t>　患者家族に対する</a:t>
            </a:r>
            <a:r>
              <a:rPr lang="en-US" altLang="ja-JP" sz="2800" dirty="0"/>
              <a:t>IC</a:t>
            </a:r>
            <a:r>
              <a:rPr lang="ja-JP" altLang="en-US" sz="2800" dirty="0"/>
              <a:t>等</a:t>
            </a:r>
            <a:endParaRPr lang="en-US" altLang="ja-JP" sz="2800" dirty="0"/>
          </a:p>
          <a:p>
            <a:pPr marL="0" indent="0">
              <a:buNone/>
            </a:pPr>
            <a:r>
              <a:rPr lang="ja-JP" altLang="en-US" sz="2800" dirty="0"/>
              <a:t>　</a:t>
            </a:r>
            <a:endParaRPr lang="en-US" altLang="ja-JP" sz="2800" dirty="0"/>
          </a:p>
          <a:p>
            <a:pPr marL="0" indent="0">
              <a:buNone/>
            </a:pPr>
            <a:endParaRPr lang="en-US" altLang="ja-JP" sz="2800" dirty="0"/>
          </a:p>
          <a:p>
            <a:pPr marL="0" indent="0">
              <a:buNone/>
            </a:pPr>
            <a:r>
              <a:rPr lang="ja-JP" altLang="en-US" sz="2800" dirty="0"/>
              <a:t>　　</a:t>
            </a:r>
            <a:endParaRPr lang="en-US" altLang="ja-JP" sz="2800" dirty="0"/>
          </a:p>
          <a:p>
            <a:pPr marL="0" indent="0">
              <a:buNone/>
            </a:pPr>
            <a:r>
              <a:rPr lang="ja-JP" altLang="en-US" sz="2800" dirty="0"/>
              <a:t>　</a:t>
            </a:r>
            <a:endParaRPr lang="en-US" altLang="ja-JP" sz="2800" dirty="0"/>
          </a:p>
          <a:p>
            <a:pPr marL="0" indent="0">
              <a:buNone/>
            </a:pPr>
            <a:endParaRPr lang="en-US" altLang="ja-JP"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タイトル 1"/>
          <p:cNvSpPr>
            <a:spLocks noGrp="1"/>
          </p:cNvSpPr>
          <p:nvPr>
            <p:ph type="title"/>
          </p:nvPr>
        </p:nvSpPr>
        <p:spPr>
          <a:xfrm>
            <a:off x="457200" y="115888"/>
            <a:ext cx="8229600" cy="10810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７　記録の煩雑さと法的リスク</a:t>
            </a:r>
          </a:p>
        </p:txBody>
      </p:sp>
      <p:sp>
        <p:nvSpPr>
          <p:cNvPr id="56323" name="コンテンツ プレースホルダー 2"/>
          <p:cNvSpPr>
            <a:spLocks noGrp="1" noChangeArrowheads="1"/>
          </p:cNvSpPr>
          <p:nvPr>
            <p:ph idx="1"/>
          </p:nvPr>
        </p:nvSpPr>
        <p:spPr>
          <a:xfrm>
            <a:off x="395288" y="1249363"/>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問題点</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・ただでさえ時間がないのに、細かく記録までするのは煩雑</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・説明文書と同意文書以外に、カルテ記載をするというのは煩雑</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・記載漏れによる、法的リスクが大きい</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7588"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70</a:t>
            </a:fld>
            <a:endParaRPr lang="en-US" altLang="ja-JP" sz="14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タイトル 1"/>
          <p:cNvSpPr>
            <a:spLocks noGrp="1"/>
          </p:cNvSpPr>
          <p:nvPr>
            <p:ph type="title"/>
          </p:nvPr>
        </p:nvSpPr>
        <p:spPr>
          <a:xfrm>
            <a:off x="422275"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７　記録の煩雑さと法的リスク</a:t>
            </a:r>
          </a:p>
        </p:txBody>
      </p:sp>
      <p:sp>
        <p:nvSpPr>
          <p:cNvPr id="81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東京地判平成１９年３月１６日</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３４歳の患者　妊娠高血圧症候群　経膣分娩後に大量出血とともに呼吸停止及び心停止、多臓器不全により死亡</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担当医師らには、帝王切開を行うべきであったのに経膣分娩を選択した過失、急変時に行うべき措置を怠った過失があるとして、患者の遺族が損害賠償請求</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経膣分娩を行うことのリスク、危険性の説明義務の違反の有無も争点</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400" b="0" i="0" u="none" strike="noStrike" kern="0" cap="none" spc="0" normalizeH="0" baseline="0" noProof="0" dirty="0">
                <a:ln>
                  <a:noFill/>
                </a:ln>
                <a:solidFill>
                  <a:schemeClr val="tx1"/>
                </a:solidFill>
                <a:effectLst/>
                <a:uLnTx/>
                <a:uFillTx/>
                <a:latin typeface="+mn-lt"/>
                <a:ea typeface="+mn-ea"/>
                <a:cs typeface="+mn-cs"/>
              </a:rPr>
              <a:t>　</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帝王切開の同意書には、妊娠高血圧症候群で経膣分娩を行うことのリスクについては記載なし</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9636"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71</a:t>
            </a:fld>
            <a:endParaRPr lang="en-US" altLang="ja-JP" sz="14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タイトル 1"/>
          <p:cNvSpPr>
            <a:spLocks noGrp="1"/>
          </p:cNvSpPr>
          <p:nvPr>
            <p:ph type="title"/>
          </p:nvPr>
        </p:nvSpPr>
        <p:spPr>
          <a:xfrm>
            <a:off x="442913" y="115888"/>
            <a:ext cx="8229600" cy="10810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７　記録の煩雑さと法的リスク</a:t>
            </a:r>
          </a:p>
        </p:txBody>
      </p:sp>
      <p:sp>
        <p:nvSpPr>
          <p:cNvPr id="59395"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東京地判平成１９年３月１６日</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看護記録の記載</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0" u="none" strike="noStrike" kern="0" cap="none" spc="0" normalizeH="0" baseline="0" noProof="0" dirty="0">
                <a:ln>
                  <a:noFill/>
                </a:ln>
                <a:solidFill>
                  <a:schemeClr val="tx1"/>
                </a:solidFill>
                <a:effectLst/>
                <a:uLnTx/>
                <a:uFillTx/>
                <a:latin typeface="+mn-lt"/>
                <a:ea typeface="+mn-ea"/>
                <a:cs typeface="+mn-cs"/>
              </a:rPr>
              <a:t>「</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C/S</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の可能性は否定しきれないため、また、本人より</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C/S</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についての質問が出ているため、実母を交えて</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C/</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Ｓ前オリエンテーションす。本人経膣に対する希望強いため、Ｃ</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Ｓの流れにはあまり興味持てず。どういう様になったらＣ</a:t>
            </a:r>
            <a:r>
              <a:rPr kumimoji="1" lang="en-US" altLang="ja-JP" sz="2400" b="0" i="0" u="none" strike="noStrike" kern="0" cap="none" spc="0" normalizeH="0" baseline="0" noProof="0" dirty="0">
                <a:ln>
                  <a:noFill/>
                </a:ln>
                <a:solidFill>
                  <a:schemeClr val="tx1"/>
                </a:solidFill>
                <a:effectLst/>
                <a:uLnTx/>
                <a:uFillTx/>
                <a:latin typeface="+mn-lt"/>
                <a:ea typeface="+mn-ea"/>
                <a:cs typeface="+mn-cs"/>
              </a:rPr>
              <a:t>/</a:t>
            </a:r>
            <a:r>
              <a:rPr kumimoji="1" lang="ja-JP" altLang="ja-JP" sz="2400" b="0" i="0" u="none" strike="noStrike" kern="0" cap="none" spc="0" normalizeH="0" baseline="0" noProof="0" dirty="0">
                <a:ln>
                  <a:noFill/>
                </a:ln>
                <a:solidFill>
                  <a:schemeClr val="tx1"/>
                </a:solidFill>
                <a:effectLst/>
                <a:uLnTx/>
                <a:uFillTx/>
                <a:latin typeface="+mn-lt"/>
                <a:ea typeface="+mn-ea"/>
                <a:cs typeface="+mn-cs"/>
              </a:rPr>
              <a:t>Ｓになるのかということに意識が集中している様子。」</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70660"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72</a:t>
            </a:fld>
            <a:endParaRPr lang="en-US" altLang="ja-JP" sz="14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タイトル 1"/>
          <p:cNvSpPr>
            <a:spLocks noGrp="1"/>
          </p:cNvSpPr>
          <p:nvPr>
            <p:ph type="title"/>
          </p:nvPr>
        </p:nvSpPr>
        <p:spPr>
          <a:xfrm>
            <a:off x="457200" y="44450"/>
            <a:ext cx="8229600" cy="1081088"/>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７　記録の煩雑さと法的リスク</a:t>
            </a:r>
          </a:p>
        </p:txBody>
      </p:sp>
      <p:sp>
        <p:nvSpPr>
          <p:cNvPr id="60419" name="コンテンツ プレースホルダー 2"/>
          <p:cNvSpPr>
            <a:spLocks noGrp="1" noChangeArrowheads="1"/>
          </p:cNvSpPr>
          <p:nvPr>
            <p:ph idx="1"/>
          </p:nvPr>
        </p:nvSpPr>
        <p:spPr>
          <a:xfrm>
            <a:off x="442913" y="1125538"/>
            <a:ext cx="8229600" cy="5472113"/>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800" b="0" i="0" u="none" strike="noStrike" kern="0" cap="none" spc="0" normalizeH="0" baseline="0" noProof="0" dirty="0">
                <a:ln>
                  <a:noFill/>
                </a:ln>
                <a:solidFill>
                  <a:schemeClr val="accent6"/>
                </a:solidFill>
                <a:effectLst/>
                <a:uLnTx/>
                <a:uFillTx/>
                <a:latin typeface="+mn-lt"/>
                <a:ea typeface="+mn-ea"/>
                <a:cs typeface="+mn-cs"/>
              </a:rPr>
              <a:t>東京地判平成１９年３月１６日</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ja-JP" sz="2400" b="0" i="1" u="none" strike="noStrike" kern="0" cap="none" spc="0" normalizeH="0" baseline="0" noProof="0" dirty="0">
                <a:ln>
                  <a:noFill/>
                </a:ln>
                <a:solidFill>
                  <a:srgbClr val="FF0000"/>
                </a:solidFill>
                <a:effectLst/>
                <a:uLnTx/>
                <a:uFillTx/>
                <a:latin typeface="+mn-lt"/>
                <a:ea typeface="+mn-ea"/>
                <a:cs typeface="+mn-cs"/>
              </a:rPr>
              <a:t>看護記録の記載</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によれば、患者は、帝王切開についてのオリエンテーションを受け、その際に看護師から、帝王切開を選択する基準、すなわち経膣分娩に伴うリスクが発生した場合にはそれを避けるために帝王切開を行うことになることについて説明を受けたと理解できる</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2400" b="0" i="1" u="none" strike="noStrike" kern="0" cap="none" spc="0" normalizeH="0" baseline="0" noProof="0" dirty="0">
                <a:ln>
                  <a:noFill/>
                </a:ln>
                <a:solidFill>
                  <a:schemeClr val="tx1"/>
                </a:solidFill>
                <a:effectLst/>
                <a:uLnTx/>
                <a:uFillTx/>
                <a:latin typeface="+mn-lt"/>
                <a:ea typeface="+mn-ea"/>
                <a:cs typeface="+mn-cs"/>
              </a:rPr>
              <a:t>→</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帝王切開の適応について説明する中で、</a:t>
            </a:r>
            <a:r>
              <a:rPr kumimoji="1" lang="ja-JP" altLang="ja-JP" sz="2400" b="0" i="1" u="none" strike="noStrike" kern="0" cap="none" spc="0" normalizeH="0" baseline="0" noProof="0" dirty="0">
                <a:ln>
                  <a:noFill/>
                </a:ln>
                <a:solidFill>
                  <a:srgbClr val="FF0000"/>
                </a:solidFill>
                <a:effectLst/>
                <a:uLnTx/>
                <a:uFillTx/>
                <a:latin typeface="+mn-lt"/>
                <a:ea typeface="+mn-ea"/>
                <a:cs typeface="+mn-cs"/>
              </a:rPr>
              <a:t>経膣分娩を行うにあたっての危険性についての説明が行われた</a:t>
            </a:r>
            <a:r>
              <a:rPr kumimoji="1" lang="ja-JP" altLang="ja-JP" sz="2400" b="0" i="1" u="none" strike="noStrike" kern="0" cap="none" spc="0" normalizeH="0" baseline="0" noProof="0" dirty="0">
                <a:ln>
                  <a:noFill/>
                </a:ln>
                <a:solidFill>
                  <a:schemeClr val="tx1"/>
                </a:solidFill>
                <a:effectLst/>
                <a:uLnTx/>
                <a:uFillTx/>
                <a:latin typeface="+mn-lt"/>
                <a:ea typeface="+mn-ea"/>
                <a:cs typeface="+mn-cs"/>
              </a:rPr>
              <a:t>と認められる。</a:t>
            </a:r>
          </a:p>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3200" b="0" i="1" u="none" strike="noStrike" kern="0" cap="none" spc="0" normalizeH="0" baseline="0" noProof="0" dirty="0">
                <a:ln>
                  <a:noFill/>
                </a:ln>
                <a:solidFill>
                  <a:schemeClr val="tx1"/>
                </a:solidFill>
                <a:effectLst/>
                <a:uLnTx/>
                <a:uFillTx/>
                <a:latin typeface="+mn-lt"/>
                <a:ea typeface="+mn-ea"/>
                <a:cs typeface="+mn-cs"/>
              </a:rPr>
              <a:t> </a:t>
            </a: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24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3200" b="0" i="0" u="none" strike="noStrike" kern="0" cap="none" spc="0" normalizeH="0" baseline="0" noProof="0" dirty="0">
                <a:ln>
                  <a:noFill/>
                </a:ln>
                <a:solidFill>
                  <a:schemeClr val="tx1"/>
                </a:solidFill>
                <a:effectLst/>
                <a:uLnTx/>
                <a:uFillTx/>
                <a:latin typeface="+mn-lt"/>
                <a:ea typeface="+mn-ea"/>
                <a:cs typeface="+mn-cs"/>
              </a:rPr>
              <a:t>　</a:t>
            </a:r>
            <a:endParaRPr kumimoji="1" lang="ja-JP" altLang="ja-JP" sz="20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71684"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73</a:t>
            </a:fld>
            <a:endParaRPr lang="en-US" altLang="ja-JP" sz="14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タイトル 1"/>
          <p:cNvSpPr>
            <a:spLocks noGrp="1"/>
          </p:cNvSpPr>
          <p:nvPr>
            <p:ph type="title"/>
          </p:nvPr>
        </p:nvSpPr>
        <p:spPr>
          <a:xfrm>
            <a:off x="457200" y="115888"/>
            <a:ext cx="8229600" cy="1081087"/>
          </a:xfrm>
          <a:solidFill>
            <a:schemeClr val="accent1">
              <a:alpha val="100000"/>
            </a:schemeClr>
          </a:solidFill>
        </p:spPr>
        <p:txBody>
          <a:bodyPr vert="horz" wrap="square" lIns="91440" tIns="45720" rIns="91440" bIns="45720" anchor="ctr" anchorCtr="0"/>
          <a:lstStyle/>
          <a:p>
            <a:pPr algn="l"/>
            <a:r>
              <a:rPr lang="ja-JP" altLang="en-US" sz="3200" dirty="0"/>
              <a:t>第３　現場で生じる問題</a:t>
            </a:r>
            <a:br>
              <a:rPr lang="en-US" altLang="ja-JP" sz="3200" dirty="0"/>
            </a:br>
            <a:r>
              <a:rPr lang="ja-JP" altLang="en-US" sz="3200" dirty="0"/>
              <a:t>　 ７　記録の煩雑さと法的リスク</a:t>
            </a:r>
          </a:p>
        </p:txBody>
      </p:sp>
      <p:sp>
        <p:nvSpPr>
          <p:cNvPr id="56323" name="コンテンツ プレースホルダー 2"/>
          <p:cNvSpPr>
            <a:spLocks noGrp="1" noChangeArrowheads="1"/>
          </p:cNvSpPr>
          <p:nvPr>
            <p:ph idx="1"/>
          </p:nvPr>
        </p:nvSpPr>
        <p:spPr>
          <a:xfrm>
            <a:off x="395288" y="1249363"/>
            <a:ext cx="8229600" cy="5472113"/>
          </a:xfrm>
        </p:spPr>
        <p:txBody>
          <a:bodyPr vert="horz" wrap="square" lIns="91440" tIns="45720" rIns="91440" bIns="45720" numCol="1" anchor="t" anchorCtr="0" compatLnSpc="1"/>
          <a:lstStyle/>
          <a:p>
            <a:pPr marL="0" indent="0">
              <a:buNone/>
            </a:pPr>
            <a:r>
              <a:rPr lang="ja-JP" altLang="en-US" dirty="0">
                <a:solidFill>
                  <a:srgbClr val="2D2D8A"/>
                </a:solidFill>
              </a:rPr>
              <a:t>対応策</a:t>
            </a:r>
            <a:endParaRPr lang="en-US" altLang="ja-JP" dirty="0">
              <a:solidFill>
                <a:srgbClr val="2D2D8A"/>
              </a:solidFill>
            </a:endParaRPr>
          </a:p>
          <a:p>
            <a:pPr marL="0" indent="0">
              <a:buNone/>
            </a:pPr>
            <a:r>
              <a:rPr lang="ja-JP" altLang="en-US" sz="2800" dirty="0"/>
              <a:t>・記録の定型化、テンプレート、チェックリスト</a:t>
            </a:r>
            <a:endParaRPr lang="en-US" altLang="ja-JP" sz="2800" dirty="0"/>
          </a:p>
          <a:p>
            <a:pPr marL="0" indent="0">
              <a:buNone/>
            </a:pPr>
            <a:r>
              <a:rPr lang="ja-JP" altLang="en-US" sz="2800" dirty="0"/>
              <a:t>・説明文書と同意文書だけでなく、カルテ記載（</a:t>
            </a:r>
            <a:r>
              <a:rPr lang="ja-JP" altLang="ja-JP" sz="2800" dirty="0"/>
              <a:t>説明として不十分</a:t>
            </a:r>
            <a:r>
              <a:rPr lang="ja-JP" altLang="en-US" sz="2800" dirty="0"/>
              <a:t>とされるリスク）</a:t>
            </a:r>
            <a:endParaRPr lang="en-US" altLang="ja-JP" sz="2800" dirty="0"/>
          </a:p>
          <a:p>
            <a:pPr marL="0" indent="0">
              <a:buNone/>
            </a:pPr>
            <a:r>
              <a:rPr lang="ja-JP" altLang="en-US" sz="2800" dirty="0"/>
              <a:t>・多職種での分担（看護師、薬剤師等による記入）</a:t>
            </a:r>
            <a:endParaRPr lang="en-US" altLang="ja-JP" sz="2800" dirty="0"/>
          </a:p>
          <a:p>
            <a:pPr marL="0" indent="0">
              <a:buNone/>
            </a:pPr>
            <a:r>
              <a:rPr lang="ja-JP" altLang="en-US" sz="2800" dirty="0"/>
              <a:t>・看護記録による補充</a:t>
            </a:r>
            <a:endParaRPr lang="en-US" altLang="ja-JP" sz="2800" dirty="0"/>
          </a:p>
          <a:p>
            <a:pPr marL="0" indent="0">
              <a:buNone/>
            </a:pPr>
            <a:r>
              <a:rPr lang="ja-JP" altLang="en-US" sz="2800" dirty="0"/>
              <a:t>・</a:t>
            </a:r>
            <a:r>
              <a:rPr lang="ja-JP" altLang="ja-JP" sz="2800" dirty="0"/>
              <a:t>一部だけでも記載</a:t>
            </a:r>
            <a:r>
              <a:rPr lang="ja-JP" altLang="en-US" sz="2800" dirty="0"/>
              <a:t>（</a:t>
            </a:r>
            <a:r>
              <a:rPr lang="ja-JP" altLang="ja-JP" sz="2800" dirty="0"/>
              <a:t>不十分であっても、認定される余地あり</a:t>
            </a:r>
            <a:r>
              <a:rPr lang="ja-JP" altLang="en-US" sz="2800" dirty="0"/>
              <a:t>）</a:t>
            </a:r>
            <a:endParaRPr lang="ja-JP" altLang="ja-JP" sz="2800" dirty="0"/>
          </a:p>
          <a:p>
            <a:pPr marL="0" indent="0">
              <a:buNone/>
            </a:pPr>
            <a:r>
              <a:rPr lang="ja-JP" altLang="en-US" sz="2800" dirty="0"/>
              <a:t>・</a:t>
            </a:r>
            <a:r>
              <a:rPr lang="ja-JP" altLang="ja-JP" sz="2800" dirty="0"/>
              <a:t>緊急時</a:t>
            </a:r>
            <a:r>
              <a:rPr lang="ja-JP" altLang="en-US" sz="2800" dirty="0"/>
              <a:t>は、可能な限り追記すべき（記載できなかったは通じない）</a:t>
            </a:r>
            <a:endParaRPr lang="ja-JP" altLang="ja-JP" sz="2800" dirty="0"/>
          </a:p>
          <a:p>
            <a:pPr marL="0" indent="0">
              <a:buNone/>
            </a:pPr>
            <a:endParaRPr lang="en-US" altLang="ja-JP" dirty="0"/>
          </a:p>
          <a:p>
            <a:pPr marL="0" indent="0">
              <a:buNone/>
            </a:pPr>
            <a:endParaRPr lang="en-US"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ja-JP" altLang="ja-JP" sz="2000" dirty="0"/>
          </a:p>
          <a:p>
            <a:pPr marL="0" indent="0">
              <a:buNone/>
            </a:pPr>
            <a:endParaRPr lang="ja-JP" altLang="ja-JP" dirty="0"/>
          </a:p>
          <a:p>
            <a:pPr marL="0" indent="0">
              <a:buNone/>
            </a:pPr>
            <a:endParaRPr lang="ja-JP" altLang="ja-JP" sz="2800" dirty="0"/>
          </a:p>
          <a:p>
            <a:pPr marL="0" indent="0">
              <a:buNone/>
            </a:pPr>
            <a:endParaRPr lang="ja-JP" altLang="ja-JP" sz="2400" dirty="0"/>
          </a:p>
          <a:p>
            <a:pPr marL="0" indent="0">
              <a:buNone/>
            </a:pPr>
            <a:endParaRPr lang="ja-JP" altLang="ja-JP" dirty="0"/>
          </a:p>
          <a:p>
            <a:pPr marL="0" indent="0">
              <a:buNone/>
            </a:pPr>
            <a:endParaRPr lang="en-US" altLang="ja-JP" dirty="0"/>
          </a:p>
          <a:p>
            <a:pPr marL="0" indent="0">
              <a:buNone/>
            </a:pPr>
            <a:endParaRPr lang="ja-JP" altLang="ja-JP" dirty="0"/>
          </a:p>
          <a:p>
            <a:pPr marL="0" indent="0">
              <a:buNone/>
            </a:pPr>
            <a:r>
              <a:rPr lang="ja-JP" altLang="en-US" dirty="0"/>
              <a:t>　</a:t>
            </a:r>
            <a:endParaRPr lang="en-US" altLang="ja-JP" dirty="0"/>
          </a:p>
          <a:p>
            <a:pPr marL="0" indent="0">
              <a:buNone/>
            </a:pPr>
            <a:r>
              <a:rPr lang="ja-JP" altLang="en-US" dirty="0"/>
              <a:t>　</a:t>
            </a:r>
            <a:endParaRPr lang="ja-JP" altLang="ja-JP" sz="2000" dirty="0"/>
          </a:p>
          <a:p>
            <a:pPr marL="0" indent="0">
              <a:buNone/>
            </a:pPr>
            <a:endParaRPr lang="en-US" altLang="ja-JP" dirty="0"/>
          </a:p>
          <a:p>
            <a:pPr marL="0" indent="0">
              <a:buNone/>
            </a:pPr>
            <a:endParaRPr lang="en-US" altLang="ja-JP" dirty="0"/>
          </a:p>
          <a:p>
            <a:pPr marL="0" indent="0">
              <a:buNone/>
            </a:pPr>
            <a:endParaRPr lang="en-US" altLang="ja-JP" dirty="0"/>
          </a:p>
          <a:p>
            <a:pPr marL="0" indent="0">
              <a:buNone/>
            </a:pPr>
            <a:endParaRPr lang="ja-JP" altLang="en-US" dirty="0"/>
          </a:p>
        </p:txBody>
      </p:sp>
      <p:sp>
        <p:nvSpPr>
          <p:cNvPr id="68612"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74</a:t>
            </a:fld>
            <a:endParaRPr lang="en-US" altLang="ja-JP" sz="14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タイトル 1"/>
          <p:cNvSpPr>
            <a:spLocks noGrp="1"/>
          </p:cNvSpPr>
          <p:nvPr>
            <p:ph type="title"/>
          </p:nvPr>
        </p:nvSpPr>
        <p:spPr>
          <a:xfrm>
            <a:off x="493713" y="5092700"/>
            <a:ext cx="8208962" cy="1360488"/>
          </a:xfrm>
        </p:spPr>
        <p:txBody>
          <a:bodyPr vert="horz" wrap="square" lIns="91440" tIns="45720" rIns="91440" bIns="45720" anchor="ctr" anchorCtr="0"/>
          <a:lstStyle/>
          <a:p>
            <a:pPr>
              <a:lnSpc>
                <a:spcPct val="90000"/>
              </a:lnSpc>
              <a:spcBef>
                <a:spcPct val="20000"/>
              </a:spcBef>
              <a:buFont typeface="Georgia" panose="02040502050405020303" pitchFamily="18" charset="0"/>
              <a:buNone/>
            </a:pPr>
            <a:r>
              <a:rPr lang="ja-JP" altLang="en-US" sz="2800" dirty="0"/>
              <a:t>ひまわり総合法律事務所</a:t>
            </a:r>
            <a:br>
              <a:rPr lang="en-US" altLang="ja-JP" sz="2800" dirty="0"/>
            </a:br>
            <a:r>
              <a:rPr lang="ja-JP" altLang="en-US" sz="2400" dirty="0"/>
              <a:t>大阪市北区西天満４丁目１番２０号リープラザビル５階</a:t>
            </a:r>
            <a:br>
              <a:rPr lang="en-US" altLang="ja-JP" sz="2400" dirty="0"/>
            </a:br>
            <a:r>
              <a:rPr lang="ja-JP" altLang="en-US" sz="2000" dirty="0"/>
              <a:t>ＴＥＬ０６－６３１１－７６８８　ＦＡＸ０６－６３１１ー７６８９</a:t>
            </a:r>
            <a:br>
              <a:rPr lang="en-US" altLang="ja-JP" sz="2400" dirty="0"/>
            </a:br>
            <a:br>
              <a:rPr lang="en-US" altLang="ja-JP" sz="2400" dirty="0"/>
            </a:br>
            <a:r>
              <a:rPr lang="ja-JP" altLang="en-US" sz="2400" dirty="0"/>
              <a:t>弁護士・診療情報管理士　宮　沢　孝　児</a:t>
            </a:r>
            <a:br>
              <a:rPr lang="en-US" altLang="ja-JP" sz="2400" dirty="0"/>
            </a:br>
            <a:br>
              <a:rPr lang="en-US" altLang="ja-JP" sz="2400" dirty="0"/>
            </a:br>
            <a:r>
              <a:rPr lang="en-US" altLang="ja-JP" sz="2400" dirty="0"/>
              <a:t>miyazawa@himawarilaw.com</a:t>
            </a:r>
            <a:br>
              <a:rPr lang="en-US" altLang="ja-JP" sz="2400" dirty="0"/>
            </a:br>
            <a:r>
              <a:rPr lang="en-US" altLang="ja-JP" sz="2400" dirty="0"/>
              <a:t>https://www.miyazawa-law.jp</a:t>
            </a:r>
            <a:br>
              <a:rPr lang="en-US" altLang="ja-JP" sz="2400" dirty="0"/>
            </a:br>
            <a:br>
              <a:rPr lang="en-US" altLang="ja-JP" sz="4800" dirty="0"/>
            </a:br>
            <a:endParaRPr lang="ja-JP" altLang="en-US" dirty="0"/>
          </a:p>
        </p:txBody>
      </p:sp>
      <p:sp>
        <p:nvSpPr>
          <p:cNvPr id="72707" name="コンテンツ プレースホルダー 2"/>
          <p:cNvSpPr>
            <a:spLocks noGrp="1"/>
          </p:cNvSpPr>
          <p:nvPr>
            <p:ph sz="quarter" idx="13"/>
          </p:nvPr>
        </p:nvSpPr>
        <p:spPr>
          <a:xfrm>
            <a:off x="1476375" y="-603250"/>
            <a:ext cx="6335713" cy="3887788"/>
          </a:xfrm>
        </p:spPr>
        <p:txBody>
          <a:bodyPr vert="horz" wrap="square" lIns="91440" tIns="45720" rIns="91440" bIns="45720" anchor="t" anchorCtr="0"/>
          <a:lstStyle/>
          <a:p>
            <a:pPr marL="44450" indent="0">
              <a:buClrTx/>
              <a:buSzTx/>
              <a:buFont typeface="Georgia" panose="02040502050405020303" pitchFamily="18" charset="0"/>
              <a:buNone/>
            </a:pPr>
            <a:endParaRPr lang="en-US" altLang="ja-JP" dirty="0"/>
          </a:p>
          <a:p>
            <a:pPr marL="44450" indent="0">
              <a:buClrTx/>
              <a:buSzTx/>
              <a:buFont typeface="Georgia" panose="02040502050405020303" pitchFamily="18" charset="0"/>
              <a:buNone/>
            </a:pPr>
            <a:endParaRPr lang="en-US" altLang="ja-JP" dirty="0"/>
          </a:p>
          <a:p>
            <a:pPr marL="44450" indent="0">
              <a:buClrTx/>
              <a:buSzTx/>
              <a:buFont typeface="Georgia" panose="02040502050405020303" pitchFamily="18" charset="0"/>
              <a:buNone/>
            </a:pPr>
            <a:endParaRPr lang="en-US" altLang="ja-JP" dirty="0"/>
          </a:p>
          <a:p>
            <a:pPr marL="44450" indent="0">
              <a:buClrTx/>
              <a:buSzTx/>
              <a:buFont typeface="Georgia" panose="02040502050405020303" pitchFamily="18" charset="0"/>
              <a:buNone/>
            </a:pPr>
            <a:endParaRPr lang="en-US" altLang="ja-JP" dirty="0"/>
          </a:p>
          <a:p>
            <a:pPr marL="44450" indent="0">
              <a:buClrTx/>
              <a:buSzTx/>
              <a:buFont typeface="Georgia" panose="02040502050405020303" pitchFamily="18" charset="0"/>
              <a:buNone/>
            </a:pPr>
            <a:endParaRPr lang="en-US" altLang="ja-JP" dirty="0"/>
          </a:p>
          <a:p>
            <a:pPr marL="44450" indent="0">
              <a:buClrTx/>
              <a:buSzTx/>
              <a:buFont typeface="Georgia" panose="02040502050405020303" pitchFamily="18" charset="0"/>
              <a:buNone/>
            </a:pPr>
            <a:r>
              <a:rPr lang="ja-JP" altLang="en-US" dirty="0"/>
              <a:t>　</a:t>
            </a:r>
            <a:r>
              <a:rPr lang="ja-JP" altLang="en-US" b="1" dirty="0"/>
              <a:t>ご清聴ありがとうございました</a:t>
            </a:r>
          </a:p>
        </p:txBody>
      </p:sp>
      <p:sp>
        <p:nvSpPr>
          <p:cNvPr id="72708" name="スライド番号プレースホルダー 3"/>
          <p:cNvSpPr txBox="1">
            <a:spLocks noGrp="1"/>
          </p:cNvSpPr>
          <p:nvPr>
            <p:ph type="sldNum" sz="quarter" idx="16"/>
          </p:nvPr>
        </p:nvSpPr>
        <p:spPr/>
        <p:txBody>
          <a:bodyPr/>
          <a:lstStyle/>
          <a:p>
            <a:pPr marL="0" indent="0" algn="r" eaLnBrk="1" hangingPunct="1">
              <a:spcBef>
                <a:spcPct val="0"/>
              </a:spcBef>
              <a:buNone/>
            </a:pPr>
            <a:fld id="{9A0DB2DC-4C9A-4742-B13C-FB6460FD3503}" type="slidenum">
              <a:rPr lang="en-US" altLang="ja-JP" sz="1200" dirty="0">
                <a:solidFill>
                  <a:srgbClr val="7F7F7F"/>
                </a:solidFill>
              </a:rPr>
              <a:t>75</a:t>
            </a:fld>
            <a:endParaRPr lang="en-US" altLang="ja-JP" sz="1200" dirty="0">
              <a:solidFill>
                <a:srgbClr val="7F7F7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２   行為規範と裁判規範</a:t>
            </a:r>
          </a:p>
        </p:txBody>
      </p:sp>
      <p:sp>
        <p:nvSpPr>
          <p:cNvPr id="12291"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8</a:t>
            </a:fld>
            <a:endParaRPr lang="en-US" altLang="ja-JP" sz="1400" dirty="0"/>
          </a:p>
        </p:txBody>
      </p:sp>
      <p:sp>
        <p:nvSpPr>
          <p:cNvPr id="12292" name="コンテンツ プレースホルダー 2"/>
          <p:cNvSpPr>
            <a:spLocks noGrp="1"/>
          </p:cNvSpPr>
          <p:nvPr>
            <p:ph idx="1"/>
          </p:nvPr>
        </p:nvSpPr>
        <p:spPr>
          <a:xfrm>
            <a:off x="457200" y="1484313"/>
            <a:ext cx="8229600" cy="4641850"/>
          </a:xfrm>
        </p:spPr>
        <p:txBody>
          <a:bodyPr vert="horz" wrap="square" lIns="91440" tIns="45720" rIns="91440" bIns="45720" anchor="t" anchorCtr="0"/>
          <a:lstStyle/>
          <a:p>
            <a:pPr marL="0" indent="0">
              <a:buNone/>
            </a:pPr>
            <a:r>
              <a:rPr lang="ja-JP" altLang="en-US" sz="2800" dirty="0">
                <a:solidFill>
                  <a:srgbClr val="FF0000"/>
                </a:solidFill>
              </a:rPr>
              <a:t>裁判規範（説明義務）</a:t>
            </a:r>
            <a:endParaRPr lang="en-US" altLang="ja-JP" sz="2800" dirty="0">
              <a:solidFill>
                <a:srgbClr val="FF0000"/>
              </a:solidFill>
            </a:endParaRPr>
          </a:p>
          <a:p>
            <a:pPr marL="0" indent="0">
              <a:buNone/>
            </a:pPr>
            <a:r>
              <a:rPr lang="ja-JP" altLang="en-US" dirty="0"/>
              <a:t>　</a:t>
            </a:r>
            <a:r>
              <a:rPr lang="ja-JP" altLang="en-US" sz="2800" dirty="0"/>
              <a:t>裁判官の判断の基準　</a:t>
            </a:r>
            <a:endParaRPr lang="en-US" altLang="ja-JP" sz="2800" dirty="0"/>
          </a:p>
          <a:p>
            <a:pPr marL="0" indent="0">
              <a:buNone/>
            </a:pPr>
            <a:r>
              <a:rPr lang="ja-JP" altLang="en-US" sz="2800" dirty="0"/>
              <a:t>　</a:t>
            </a:r>
            <a:r>
              <a:rPr lang="ja-JP" altLang="ja-JP" sz="2800" dirty="0"/>
              <a:t>平成１０年から平成２０年の間の高度な説明義務</a:t>
            </a:r>
            <a:endParaRPr lang="en-US" altLang="ja-JP" sz="2800" dirty="0"/>
          </a:p>
          <a:p>
            <a:pPr marL="0" indent="0">
              <a:buNone/>
            </a:pPr>
            <a:r>
              <a:rPr lang="ja-JP" altLang="en-US" sz="2800" dirty="0"/>
              <a:t>　最高裁の判例理論の拘束力</a:t>
            </a:r>
            <a:endParaRPr lang="en-US" altLang="ja-JP" sz="2800" dirty="0"/>
          </a:p>
          <a:p>
            <a:pPr marL="0" indent="0">
              <a:buNone/>
            </a:pPr>
            <a:r>
              <a:rPr lang="ja-JP" altLang="en-US" sz="2800" dirty="0"/>
              <a:t>　裁判官は、医療については素人</a:t>
            </a:r>
            <a:endParaRPr lang="en-US" altLang="ja-JP" sz="2800" dirty="0"/>
          </a:p>
          <a:p>
            <a:pPr marL="0" indent="0">
              <a:buNone/>
            </a:pPr>
            <a:r>
              <a:rPr lang="ja-JP" altLang="en-US" sz="2800" dirty="0"/>
              <a:t>　裁判官は、書面主義、現場を知らない</a:t>
            </a:r>
            <a:endParaRPr lang="en-US" altLang="ja-JP" sz="2800" dirty="0"/>
          </a:p>
          <a:p>
            <a:pPr marL="0" indent="0">
              <a:buNone/>
            </a:pPr>
            <a:r>
              <a:rPr lang="ja-JP" altLang="en-US" sz="2800" dirty="0"/>
              <a:t>　患者側を事実上救済する機能</a:t>
            </a:r>
            <a:endParaRPr lang="en-US" altLang="ja-JP"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a:xfrm>
            <a:off x="468313" y="260350"/>
            <a:ext cx="8147050" cy="993775"/>
          </a:xfrm>
          <a:solidFill>
            <a:schemeClr val="accent1">
              <a:alpha val="100000"/>
            </a:schemeClr>
          </a:solidFill>
        </p:spPr>
        <p:txBody>
          <a:bodyPr vert="horz" wrap="square" lIns="91440" tIns="45720" rIns="91440" bIns="45720" anchor="ctr" anchorCtr="0"/>
          <a:lstStyle/>
          <a:p>
            <a:pPr algn="l"/>
            <a:r>
              <a:rPr lang="ja-JP" altLang="en-US" sz="2800" dirty="0"/>
              <a:t>第１　はじめに</a:t>
            </a:r>
            <a:br>
              <a:rPr lang="en-US" altLang="ja-JP" sz="2800" dirty="0"/>
            </a:br>
            <a:r>
              <a:rPr lang="ja-JP" altLang="en-US" sz="2800" dirty="0"/>
              <a:t>　 ３　紛争の予防のための</a:t>
            </a:r>
            <a:r>
              <a:rPr lang="en-US" altLang="ja-JP" sz="2800" dirty="0"/>
              <a:t>IC</a:t>
            </a:r>
            <a:endParaRPr lang="ja-JP" altLang="en-US" sz="2800" dirty="0"/>
          </a:p>
        </p:txBody>
      </p:sp>
      <p:sp>
        <p:nvSpPr>
          <p:cNvPr id="13315" name="スライド番号プレースホルダー 1"/>
          <p:cNvSpPr txBox="1">
            <a:spLocks noGrp="1"/>
          </p:cNvSpPr>
          <p:nvPr>
            <p:ph type="sldNum" sz="quarter" idx="12"/>
          </p:nvPr>
        </p:nvSpPr>
        <p:spPr/>
        <p:txBody>
          <a:bodyPr/>
          <a:lstStyle/>
          <a:p>
            <a:pPr marL="0" indent="0" algn="r" eaLnBrk="1" hangingPunct="1">
              <a:spcBef>
                <a:spcPct val="0"/>
              </a:spcBef>
              <a:buNone/>
            </a:pPr>
            <a:fld id="{9A0DB2DC-4C9A-4742-B13C-FB6460FD3503}" type="slidenum">
              <a:rPr lang="en-US" altLang="ja-JP" sz="1400" dirty="0"/>
              <a:t>9</a:t>
            </a:fld>
            <a:endParaRPr lang="en-US" altLang="ja-JP" sz="1400" dirty="0"/>
          </a:p>
        </p:txBody>
      </p:sp>
      <p:sp>
        <p:nvSpPr>
          <p:cNvPr id="9220" name="コンテンツ プレースホルダー 2"/>
          <p:cNvSpPr>
            <a:spLocks noGrp="1" noChangeArrowheads="1"/>
          </p:cNvSpPr>
          <p:nvPr>
            <p:ph idx="1"/>
          </p:nvPr>
        </p:nvSpPr>
        <p:spPr>
          <a:xfrm>
            <a:off x="457200" y="1254125"/>
            <a:ext cx="8229600" cy="5270500"/>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1" lang="en-US" altLang="ja-JP" sz="3200" b="0" i="0" u="none" strike="noStrike" kern="0" cap="none" spc="0" normalizeH="0" baseline="0" noProof="0" dirty="0">
                <a:ln>
                  <a:noFill/>
                </a:ln>
                <a:solidFill>
                  <a:schemeClr val="accent6"/>
                </a:solidFill>
                <a:effectLst/>
                <a:uLnTx/>
                <a:uFillTx/>
                <a:latin typeface="+mn-lt"/>
                <a:ea typeface="+mn-ea"/>
                <a:cs typeface="+mn-cs"/>
              </a:rPr>
              <a:t>IC</a:t>
            </a:r>
            <a:r>
              <a:rPr kumimoji="1" lang="ja-JP" altLang="en-US" sz="3200" b="0" i="0" u="none" strike="noStrike" kern="0" cap="none" spc="0" normalizeH="0" baseline="0" noProof="0" dirty="0">
                <a:ln>
                  <a:noFill/>
                </a:ln>
                <a:solidFill>
                  <a:schemeClr val="accent6"/>
                </a:solidFill>
                <a:effectLst/>
                <a:uLnTx/>
                <a:uFillTx/>
                <a:latin typeface="+mn-lt"/>
                <a:ea typeface="+mn-ea"/>
                <a:cs typeface="+mn-cs"/>
              </a:rPr>
              <a:t>の不足は、紛争、医療訴訟の契機</a:t>
            </a:r>
            <a:endParaRPr kumimoji="1" lang="en-US" altLang="ja-JP" sz="32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accent6"/>
                </a:solidFill>
                <a:effectLst/>
                <a:uLnTx/>
                <a:uFillTx/>
                <a:latin typeface="+mn-lt"/>
                <a:ea typeface="+mn-ea"/>
                <a:cs typeface="+mn-cs"/>
              </a:rPr>
              <a:t>　</a:t>
            </a:r>
            <a:endParaRPr kumimoji="1" lang="en-US" altLang="ja-JP" sz="2800" b="0" i="0" u="none" strike="noStrike" kern="0" cap="none" spc="0" normalizeH="0" baseline="0" noProof="0" dirty="0">
              <a:ln>
                <a:noFill/>
              </a:ln>
              <a:solidFill>
                <a:schemeClr val="accent6"/>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r>
              <a:rPr kumimoji="1" lang="en-US" altLang="ja-JP" sz="2800" b="0" i="0" u="none" strike="noStrike" kern="0" cap="none" spc="0" normalizeH="0" baseline="0" noProof="0" dirty="0">
                <a:ln>
                  <a:noFill/>
                </a:ln>
                <a:solidFill>
                  <a:schemeClr val="tx1"/>
                </a:solidFill>
                <a:effectLst/>
                <a:uLnTx/>
                <a:uFillTx/>
                <a:latin typeface="+mn-lt"/>
                <a:ea typeface="+mn-ea"/>
                <a:cs typeface="+mn-cs"/>
              </a:rPr>
              <a:t>IC</a:t>
            </a:r>
            <a:r>
              <a:rPr kumimoji="1" lang="ja-JP" altLang="en-US" sz="2800" b="0" i="0" u="none" strike="noStrike" kern="0" cap="none" spc="0" normalizeH="0" baseline="0" noProof="0" dirty="0">
                <a:ln>
                  <a:noFill/>
                </a:ln>
                <a:solidFill>
                  <a:schemeClr val="tx1"/>
                </a:solidFill>
                <a:effectLst/>
                <a:uLnTx/>
                <a:uFillTx/>
                <a:latin typeface="+mn-lt"/>
                <a:ea typeface="+mn-ea"/>
                <a:cs typeface="+mn-cs"/>
              </a:rPr>
              <a:t>の不足</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→リスク等に対する認識のずれ</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→医師に対する不信感</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→不信感の増幅</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→結果が伴わなかった場合（医療事故発生）</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の</a:t>
            </a:r>
            <a:r>
              <a:rPr kumimoji="1" lang="ja-JP" altLang="en-US" sz="2800" b="0" i="0" u="none" strike="noStrike" kern="0" cap="none" spc="0" normalizeH="0" baseline="0" noProof="0" dirty="0">
                <a:ln>
                  <a:noFill/>
                </a:ln>
                <a:solidFill>
                  <a:srgbClr val="FF0000"/>
                </a:solidFill>
                <a:effectLst/>
                <a:uLnTx/>
                <a:uFillTx/>
                <a:latin typeface="+mn-lt"/>
                <a:ea typeface="+mn-ea"/>
                <a:cs typeface="+mn-cs"/>
              </a:rPr>
              <a:t>医師に対する怒り、恨み</a:t>
            </a:r>
            <a:endParaRPr kumimoji="1" lang="en-US" altLang="ja-JP" sz="2800" b="0" i="0" u="none" strike="noStrike" kern="0" cap="none" spc="0" normalizeH="0" baseline="0" noProof="0" dirty="0">
              <a:ln>
                <a:noFill/>
              </a:ln>
              <a:solidFill>
                <a:srgbClr val="FF0000"/>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→紛争、訴訟</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32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1" lang="ja-JP" altLang="en-US" sz="2800" b="0" i="0" u="none" strike="noStrike" kern="0" cap="none" spc="0" normalizeH="0" baseline="0" noProof="0" dirty="0">
                <a:ln>
                  <a:noFill/>
                </a:ln>
                <a:solidFill>
                  <a:schemeClr val="tx1"/>
                </a:solidFill>
                <a:effectLst/>
                <a:uLnTx/>
                <a:uFillTx/>
                <a:latin typeface="+mn-lt"/>
                <a:ea typeface="+mn-ea"/>
                <a:cs typeface="+mn-cs"/>
              </a:rPr>
              <a:t>　</a:t>
            </a:r>
            <a:endParaRPr kumimoji="1" lang="en-US" altLang="ja-JP"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558</TotalTime>
  <Words>15691</Words>
  <Application>Microsoft Office PowerPoint</Application>
  <PresentationFormat>画面に合わせる (4:3)</PresentationFormat>
  <Paragraphs>1712</Paragraphs>
  <Slides>75</Slides>
  <Notes>71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75</vt:i4>
      </vt:variant>
    </vt:vector>
  </HeadingPairs>
  <TitlesOfParts>
    <vt:vector size="80" baseType="lpstr">
      <vt:lpstr>ＭＳ Ｐゴシック</vt:lpstr>
      <vt:lpstr>Arial</vt:lpstr>
      <vt:lpstr>Georgia</vt:lpstr>
      <vt:lpstr>Wingdings</vt:lpstr>
      <vt:lpstr>標準デザイン</vt:lpstr>
      <vt:lpstr>患者さんが納得できる説明・同意の取り方</vt:lpstr>
      <vt:lpstr>本日のテーマ</vt:lpstr>
      <vt:lpstr>第１　はじめに 　 １　最近の医療裁判の動向</vt:lpstr>
      <vt:lpstr>第１　はじめに 　 １   最近の医療裁判の動向</vt:lpstr>
      <vt:lpstr>第１　はじめに 　 １   最近の医療裁判の動向</vt:lpstr>
      <vt:lpstr>第１　はじめに 　 ２   行為規範と裁判規範</vt:lpstr>
      <vt:lpstr>第１　はじめに 　 ２   行為規範と裁判規範</vt:lpstr>
      <vt:lpstr>第１　はじめに 　 ２   行為規範と裁判規範</vt:lpstr>
      <vt:lpstr>第１　はじめに 　 ３　紛争の予防のためのIC</vt:lpstr>
      <vt:lpstr>第１　はじめに 　 ３　紛争の予防のためのIC</vt:lpstr>
      <vt:lpstr>第１　はじめに 　 ３　紛争の予防のためのIC</vt:lpstr>
      <vt:lpstr>第１　はじめに 　 ３　紛争の予防のためのIC</vt:lpstr>
      <vt:lpstr>第２　自己決定権と医師の裁量 　 １　 医師の裁量権</vt:lpstr>
      <vt:lpstr>第２　自己決定権と医師の裁量 　 １   医師の裁量権</vt:lpstr>
      <vt:lpstr>第２　自己決定権と医師の裁量 　 １　 医師の裁量権</vt:lpstr>
      <vt:lpstr>第２　自己決定権と医師の裁量 　 2   患者の自己決定権の重視</vt:lpstr>
      <vt:lpstr>第２　自己決定権と医師の裁量 　 ２　　患者の自己決定権の重視</vt:lpstr>
      <vt:lpstr>第２　自己決定権と医師の裁量 　 2    患者の自己決定権の重視</vt:lpstr>
      <vt:lpstr>第２　自己決定権と医師の裁量 　２　 患者の自己決定権の重視</vt:lpstr>
      <vt:lpstr>第２　自己決定権と医師の裁量 　 ２   患者の自己決定権の重視</vt:lpstr>
      <vt:lpstr>第２　自己決定権と医師の裁量 　 ２   患者の自己決定権の重視</vt:lpstr>
      <vt:lpstr>第２　自己決定権と医師の裁量 　 ２　患者の自己決定権の重視</vt:lpstr>
      <vt:lpstr>第２　自己決定権と医師の裁量 　 2    患者の自己決定権の重視</vt:lpstr>
      <vt:lpstr>第２　自己決定権と医師の裁量 　 2    患者の自己決定権の重視</vt:lpstr>
      <vt:lpstr>第２　自己決定権と医師の裁量 　 ２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第２　自己決定権と医師の裁量 　 2    患者の自己決定権の重視</vt:lpstr>
      <vt:lpstr>第３　現場で生じる問題 　 １   時間的制約</vt:lpstr>
      <vt:lpstr>第３　現場で生じる問題 　 １   時間的制約</vt:lpstr>
      <vt:lpstr>第３　現場で生じる問題 　 １   時間的制約</vt:lpstr>
      <vt:lpstr>第３　現場で生じる問題 　 １   時間的制約</vt:lpstr>
      <vt:lpstr>第３　現場で生じる問題 　 １　時間的制約</vt:lpstr>
      <vt:lpstr>第３　現場で生じる問題    １　 時間的制約</vt:lpstr>
      <vt:lpstr>第３　現場で生じる問題 　 ２　患者の理解力のばらつき</vt:lpstr>
      <vt:lpstr>第３　現場で生じる問題 　 ２　患者の理解力のばらつき</vt:lpstr>
      <vt:lpstr>第３　現場で生じる問題 　 ２　患者の理解力のばらつき</vt:lpstr>
      <vt:lpstr>第３　現場で生じる問題 　 ２　 患者の理解力のばらつき</vt:lpstr>
      <vt:lpstr>第３　現場で生じる問題 　 2　 患者の理解力のばらつき</vt:lpstr>
      <vt:lpstr>第３　現場で生じる問題 　 2　 患者の理解力のばらつき</vt:lpstr>
      <vt:lpstr>第３　現場で生じる問題 　 ２　患者の理解力のばらつき</vt:lpstr>
      <vt:lpstr>第３　現場で生じる問題 　 ３　合併症・リスクの説明</vt:lpstr>
      <vt:lpstr>第３　現場で生じる問題 　 ３　合併症・リスクの説明</vt:lpstr>
      <vt:lpstr>第３　現場で生じる問題 　 ３　合併症・リスクの説明</vt:lpstr>
      <vt:lpstr>第３　現場で生じる問題 　 ３　合併症・リスクの説明</vt:lpstr>
      <vt:lpstr>第３　現場で生じる問題 　 ３　合併症・リスクの説明</vt:lpstr>
      <vt:lpstr>第３　現場で生じる問題 　 ３　合併症・リスクの説明</vt:lpstr>
      <vt:lpstr>第３　現場で生じる問題 　 ４　代替的治療法</vt:lpstr>
      <vt:lpstr>第３　現場で生じる問題 　 ４　代替的治療法</vt:lpstr>
      <vt:lpstr>第３　現場で生じる問題 　 ４　代替的治療法</vt:lpstr>
      <vt:lpstr>第３　現場で生じる問題 　 ５　患者が判断を委ねる場合</vt:lpstr>
      <vt:lpstr>第３　現場で生じる問題 　 ５　患者が判断を委ねる場合</vt:lpstr>
      <vt:lpstr>第３　現場で生じる問題 　 ５　患者が判断を委ねる場合</vt:lpstr>
      <vt:lpstr>第３　現場で生じる問題 　 ５　患者が判断を委ねる場合</vt:lpstr>
      <vt:lpstr>第３　現場で生じる問題 　 ５　患者が判断を委ねる場合</vt:lpstr>
      <vt:lpstr>第３　現場で生じる問題 　 ５　患者が判断を委ねる場合</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６　不合理な治療法の選択</vt:lpstr>
      <vt:lpstr>第３　現場で生じる問題 　 ７　記録の煩雑さと法的リスク</vt:lpstr>
      <vt:lpstr>第３　現場で生じる問題 　 ７　記録の煩雑さと法的リスク</vt:lpstr>
      <vt:lpstr>第３　現場で生じる問題 　 ７　記録の煩雑さと法的リスク</vt:lpstr>
      <vt:lpstr>第３　現場で生じる問題 　 ７　記録の煩雑さと法的リスク</vt:lpstr>
      <vt:lpstr>第３　現場で生じる問題 　 ７　記録の煩雑さと法的リスク</vt:lpstr>
      <vt:lpstr>ひまわり総合法律事務所 大阪市北区西天満４丁目１番２０号リープラザビル５階 ＴＥＬ０６－６３１１－７６８８　ＦＡＸ０６－６３１１ー７６８９  弁護士・診療情報管理士　宮　沢　孝　児  miyazawa@himawarilaw.com https://www.miyazawa-law.jp  </vt:lpstr>
    </vt:vector>
  </TitlesOfParts>
  <Company>ひまわり総合法律事務所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ｈ4</dc:creator>
  <cp:lastModifiedBy>孝児 宮沢</cp:lastModifiedBy>
  <cp:revision>355</cp:revision>
  <cp:lastPrinted>2013-05-15T16:34:00Z</cp:lastPrinted>
  <dcterms:created xsi:type="dcterms:W3CDTF">2008-10-15T00:38:00Z</dcterms:created>
  <dcterms:modified xsi:type="dcterms:W3CDTF">2025-10-05T17:04:22Z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7C62AC95562F4C3491E03EB08A874624</vt:lpwstr>
  </property>
  <property fmtid="{D5CDD505-2E9C-101B-9397-08002B2CF9AE}" pid="3" name="KSOProductBuildVer">
    <vt:lpwstr>1041-11.2.0.10707</vt:lpwstr>
  </property>
</Properties>
</file>